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4">
  <p:sldMasterIdLst>
    <p:sldMasterId id="2147483648" r:id="rId1"/>
  </p:sldMasterIdLst>
  <p:notesMasterIdLst>
    <p:notesMasterId r:id="rId30"/>
  </p:notesMasterIdLst>
  <p:handoutMasterIdLst>
    <p:handoutMasterId r:id="rId31"/>
  </p:handoutMasterIdLst>
  <p:sldIdLst>
    <p:sldId id="893" r:id="rId2"/>
    <p:sldId id="999" r:id="rId3"/>
    <p:sldId id="1017" r:id="rId4"/>
    <p:sldId id="1020" r:id="rId5"/>
    <p:sldId id="1022" r:id="rId6"/>
    <p:sldId id="1096" r:id="rId7"/>
    <p:sldId id="1019" r:id="rId8"/>
    <p:sldId id="1024" r:id="rId9"/>
    <p:sldId id="1028" r:id="rId10"/>
    <p:sldId id="1083" r:id="rId11"/>
    <p:sldId id="1084" r:id="rId12"/>
    <p:sldId id="1046" r:id="rId13"/>
    <p:sldId id="1085" r:id="rId14"/>
    <p:sldId id="1061" r:id="rId15"/>
    <p:sldId id="1079" r:id="rId16"/>
    <p:sldId id="1093" r:id="rId17"/>
    <p:sldId id="1094" r:id="rId18"/>
    <p:sldId id="1095" r:id="rId19"/>
    <p:sldId id="1097" r:id="rId20"/>
    <p:sldId id="1086" r:id="rId21"/>
    <p:sldId id="1052" r:id="rId22"/>
    <p:sldId id="1087" r:id="rId23"/>
    <p:sldId id="1021" r:id="rId24"/>
    <p:sldId id="1088" r:id="rId25"/>
    <p:sldId id="1089" r:id="rId26"/>
    <p:sldId id="1090" r:id="rId27"/>
    <p:sldId id="1091" r:id="rId28"/>
    <p:sldId id="1092" r:id="rId29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MMustafin" initials="D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5050"/>
    <a:srgbClr val="004821"/>
    <a:srgbClr val="206A33"/>
    <a:srgbClr val="09025E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6357" autoAdjust="0"/>
  </p:normalViewPr>
  <p:slideViewPr>
    <p:cSldViewPr showGuides="1">
      <p:cViewPr varScale="1">
        <p:scale>
          <a:sx n="113" d="100"/>
          <a:sy n="113" d="100"/>
        </p:scale>
        <p:origin x="-150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6134" cy="496253"/>
          </a:xfrm>
          <a:prstGeom prst="rect">
            <a:avLst/>
          </a:prstGeom>
        </p:spPr>
        <p:txBody>
          <a:bodyPr vert="horz" lIns="90946" tIns="45473" rIns="90946" bIns="45473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955" y="1"/>
            <a:ext cx="2946134" cy="496253"/>
          </a:xfrm>
          <a:prstGeom prst="rect">
            <a:avLst/>
          </a:prstGeom>
        </p:spPr>
        <p:txBody>
          <a:bodyPr vert="horz" lIns="90946" tIns="45473" rIns="90946" bIns="45473" rtlCol="0"/>
          <a:lstStyle>
            <a:lvl1pPr algn="r">
              <a:defRPr sz="1200"/>
            </a:lvl1pPr>
          </a:lstStyle>
          <a:p>
            <a:fld id="{C72B141C-8C36-4B94-8B2D-AD6B7C3ECEC0}" type="datetimeFigureOut">
              <a:rPr lang="ru-RU" smtClean="0"/>
              <a:pPr/>
              <a:t>14.01.2025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9428801"/>
            <a:ext cx="2946134" cy="496252"/>
          </a:xfrm>
          <a:prstGeom prst="rect">
            <a:avLst/>
          </a:prstGeom>
        </p:spPr>
        <p:txBody>
          <a:bodyPr vert="horz" lIns="90946" tIns="45473" rIns="90946" bIns="45473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955" y="9428801"/>
            <a:ext cx="2946134" cy="496252"/>
          </a:xfrm>
          <a:prstGeom prst="rect">
            <a:avLst/>
          </a:prstGeom>
        </p:spPr>
        <p:txBody>
          <a:bodyPr vert="horz" lIns="90946" tIns="45473" rIns="90946" bIns="45473" rtlCol="0" anchor="b"/>
          <a:lstStyle>
            <a:lvl1pPr algn="r">
              <a:defRPr sz="1200"/>
            </a:lvl1pPr>
          </a:lstStyle>
          <a:p>
            <a:fld id="{12EFECEC-5E2D-456E-A474-DFA1AB4E80D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281460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6332"/>
          </a:xfrm>
          <a:prstGeom prst="rect">
            <a:avLst/>
          </a:prstGeom>
        </p:spPr>
        <p:txBody>
          <a:bodyPr vert="horz" lIns="90946" tIns="45473" rIns="90946" bIns="45473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59" cy="496332"/>
          </a:xfrm>
          <a:prstGeom prst="rect">
            <a:avLst/>
          </a:prstGeom>
        </p:spPr>
        <p:txBody>
          <a:bodyPr vert="horz" lIns="90946" tIns="45473" rIns="90946" bIns="45473" rtlCol="0"/>
          <a:lstStyle>
            <a:lvl1pPr algn="r">
              <a:defRPr sz="1200"/>
            </a:lvl1pPr>
          </a:lstStyle>
          <a:p>
            <a:fld id="{9E87A04A-1D79-4CE6-9FA4-7606F3ADCCAF}" type="datetimeFigureOut">
              <a:rPr lang="ru-RU" smtClean="0"/>
              <a:pPr/>
              <a:t>14.01.2025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4113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946" tIns="45473" rIns="90946" bIns="45473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6"/>
          </a:xfrm>
          <a:prstGeom prst="rect">
            <a:avLst/>
          </a:prstGeom>
        </p:spPr>
        <p:txBody>
          <a:bodyPr vert="horz" lIns="90946" tIns="45473" rIns="90946" bIns="45473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28585"/>
            <a:ext cx="2945659" cy="496332"/>
          </a:xfrm>
          <a:prstGeom prst="rect">
            <a:avLst/>
          </a:prstGeom>
        </p:spPr>
        <p:txBody>
          <a:bodyPr vert="horz" lIns="90946" tIns="45473" rIns="90946" bIns="45473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4" y="9428585"/>
            <a:ext cx="2945659" cy="496332"/>
          </a:xfrm>
          <a:prstGeom prst="rect">
            <a:avLst/>
          </a:prstGeom>
        </p:spPr>
        <p:txBody>
          <a:bodyPr vert="horz" lIns="90946" tIns="45473" rIns="90946" bIns="45473" rtlCol="0" anchor="b"/>
          <a:lstStyle>
            <a:lvl1pPr algn="r">
              <a:defRPr sz="1200"/>
            </a:lvl1pPr>
          </a:lstStyle>
          <a:p>
            <a:fld id="{5527F5C3-C9F5-40F2-8017-BC469BB515E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213953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40D98-67B8-4E26-A627-D95E4CF8B836}" type="datetimeFigureOut">
              <a:rPr lang="ru-RU" smtClean="0"/>
              <a:pPr/>
              <a:t>14.01.2025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D19F0-4726-4784-BBD7-2F602B4A98C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50600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40D98-67B8-4E26-A627-D95E4CF8B836}" type="datetimeFigureOut">
              <a:rPr lang="ru-RU" smtClean="0"/>
              <a:pPr/>
              <a:t>14.01.2025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D19F0-4726-4784-BBD7-2F602B4A98C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41099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40D98-67B8-4E26-A627-D95E4CF8B836}" type="datetimeFigureOut">
              <a:rPr lang="ru-RU" smtClean="0"/>
              <a:pPr/>
              <a:t>14.01.2025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D19F0-4726-4784-BBD7-2F602B4A98C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6447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40D98-67B8-4E26-A627-D95E4CF8B836}" type="datetimeFigureOut">
              <a:rPr lang="ru-RU" smtClean="0"/>
              <a:pPr/>
              <a:t>14.01.2025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D19F0-4726-4784-BBD7-2F602B4A98C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18536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40D98-67B8-4E26-A627-D95E4CF8B836}" type="datetimeFigureOut">
              <a:rPr lang="ru-RU" smtClean="0"/>
              <a:pPr/>
              <a:t>14.01.2025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D19F0-4726-4784-BBD7-2F602B4A98C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40512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40D98-67B8-4E26-A627-D95E4CF8B836}" type="datetimeFigureOut">
              <a:rPr lang="ru-RU" smtClean="0"/>
              <a:pPr/>
              <a:t>14.01.2025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D19F0-4726-4784-BBD7-2F602B4A98C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5354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40D98-67B8-4E26-A627-D95E4CF8B836}" type="datetimeFigureOut">
              <a:rPr lang="ru-RU" smtClean="0"/>
              <a:pPr/>
              <a:t>14.01.2025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D19F0-4726-4784-BBD7-2F602B4A98C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040296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40D98-67B8-4E26-A627-D95E4CF8B836}" type="datetimeFigureOut">
              <a:rPr lang="ru-RU" smtClean="0"/>
              <a:pPr/>
              <a:t>14.01.2025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D19F0-4726-4784-BBD7-2F602B4A98C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182332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40D98-67B8-4E26-A627-D95E4CF8B836}" type="datetimeFigureOut">
              <a:rPr lang="ru-RU" smtClean="0"/>
              <a:pPr/>
              <a:t>14.01.2025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D19F0-4726-4784-BBD7-2F602B4A98C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926414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40D98-67B8-4E26-A627-D95E4CF8B836}" type="datetimeFigureOut">
              <a:rPr lang="ru-RU" smtClean="0"/>
              <a:pPr/>
              <a:t>14.01.2025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D19F0-4726-4784-BBD7-2F602B4A98C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208590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40D98-67B8-4E26-A627-D95E4CF8B836}" type="datetimeFigureOut">
              <a:rPr lang="ru-RU" smtClean="0"/>
              <a:pPr/>
              <a:t>14.01.2025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D19F0-4726-4784-BBD7-2F602B4A98C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8996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A40D98-67B8-4E26-A627-D95E4CF8B836}" type="datetimeFigureOut">
              <a:rPr lang="ru-RU" smtClean="0"/>
              <a:pPr/>
              <a:t>14.01.2025</a:t>
            </a:fld>
            <a:endParaRPr lang="ru-RU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281FF6F9-8747-4562-A497-A598130D5201}"/>
              </a:ext>
            </a:extLst>
          </p:cNvPr>
          <p:cNvSpPr txBox="1"/>
          <p:nvPr userDrawn="1"/>
        </p:nvSpPr>
        <p:spPr>
          <a:xfrm rot="19885710">
            <a:off x="323528" y="2690336"/>
            <a:ext cx="849694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9000" b="1" i="1" dirty="0">
                <a:solidFill>
                  <a:schemeClr val="tx2">
                    <a:lumMod val="60000"/>
                    <a:lumOff val="40000"/>
                    <a:alpha val="14000"/>
                  </a:schemeClr>
                </a:solidFill>
                <a:latin typeface="Times New Roman" pitchFamily="18" charset="0"/>
                <a:cs typeface="Times New Roman" pitchFamily="18" charset="0"/>
              </a:rPr>
              <a:t>@elvira__expert</a:t>
            </a:r>
            <a:endParaRPr lang="ru-RU" sz="9000" b="1" i="1" dirty="0">
              <a:solidFill>
                <a:schemeClr val="tx2">
                  <a:lumMod val="60000"/>
                  <a:lumOff val="40000"/>
                  <a:alpha val="14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FD19F0-4726-4784-BBD7-2F602B4A98C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03488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publication.pravo.gov.ru/document/0001202412110007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cntd.ru/document/1301373571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cntd.ru/document/1301373571" TargetMode="Externa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cntd.ru/document/1301373571" TargetMode="Externa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cntd.ru/document/1305729076?marker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onsultant.ru/document/cons_doc_LAW_140174/95d9ecc180e13e58ff632723375f109b36986b8c/" TargetMode="External"/><Relationship Id="rId2" Type="http://schemas.openxmlformats.org/officeDocument/2006/relationships/hyperlink" Target="https://www.consultant.ru/document/cons_doc_LAW_140174/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consultant.ru/document/cons_doc_LAW_439909/029b63228390bf26543c0d111517c7d87a16fdfa/" TargetMode="Externa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cntd.ru/document/1301373572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cntd.ru/document/1301373572" TargetMode="Externa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cntd.ru/document/1301373572" TargetMode="Externa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://publication.pravo.gov.ru/document/0001202412110006" TargetMode="Externa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cntd.ru/document/1301373572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onsultant.ru/document/cons_doc_LAW_140174/95d9ecc180e13e58ff632723375f109b36986b8c/" TargetMode="External"/><Relationship Id="rId2" Type="http://schemas.openxmlformats.org/officeDocument/2006/relationships/hyperlink" Target="https://www.consultant.ru/document/cons_doc_LAW_140174/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cntd.ru/document/1301373571" TargetMode="External"/><Relationship Id="rId2" Type="http://schemas.openxmlformats.org/officeDocument/2006/relationships/hyperlink" Target="https://docs.cntd.ru/document/1301373572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cntd.ru/document/1301373571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cntd.ru/document/1301373571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cntd.ru/document/1301373571" TargetMode="Externa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publication.pravo.gov.ru/document/0001202412110007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1"/>
          <p:cNvSpPr txBox="1">
            <a:spLocks/>
          </p:cNvSpPr>
          <p:nvPr/>
        </p:nvSpPr>
        <p:spPr>
          <a:xfrm>
            <a:off x="7010400" y="87133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85800"/>
            <a:endParaRPr lang="ru-RU" dirty="0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15516" y="2058812"/>
            <a:ext cx="8712968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6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Государственная итоговая аттестация </a:t>
            </a:r>
          </a:p>
          <a:p>
            <a:pPr algn="ctr"/>
            <a:r>
              <a:rPr lang="ru-RU" sz="6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202</a:t>
            </a:r>
            <a:r>
              <a:rPr lang="en-US" sz="6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  <a:r>
              <a:rPr lang="ru-RU" sz="6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г.</a:t>
            </a:r>
          </a:p>
        </p:txBody>
      </p:sp>
    </p:spTree>
    <p:extLst>
      <p:ext uri="{BB962C8B-B14F-4D97-AF65-F5344CB8AC3E}">
        <p14:creationId xmlns:p14="http://schemas.microsoft.com/office/powerpoint/2010/main" xmlns="" val="2386936181"/>
      </p:ext>
    </p:extLst>
  </p:cSld>
  <p:clrMapOvr>
    <a:masterClrMapping/>
  </p:clrMapOvr>
  <p:transition spd="slow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utoShape 5">
            <a:extLst>
              <a:ext uri="{FF2B5EF4-FFF2-40B4-BE49-F238E27FC236}">
                <a16:creationId xmlns:a16="http://schemas.microsoft.com/office/drawing/2014/main" xmlns="" id="{F5DDF169-131D-1AA0-8F7D-38A453EB7836}"/>
              </a:ext>
            </a:extLst>
          </p:cNvPr>
          <p:cNvSpPr>
            <a:spLocks noChangeAspect="1" noChangeArrowheads="1"/>
          </p:cNvSpPr>
          <p:nvPr/>
        </p:nvSpPr>
        <p:spPr bwMode="auto">
          <a:xfrm rot="10800000">
            <a:off x="10083140" y="247173"/>
            <a:ext cx="51634" cy="45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E3664B91-456C-4535-D8F1-C40A26AB8CB4}"/>
              </a:ext>
            </a:extLst>
          </p:cNvPr>
          <p:cNvSpPr txBox="1"/>
          <p:nvPr/>
        </p:nvSpPr>
        <p:spPr>
          <a:xfrm>
            <a:off x="5153756" y="292893"/>
            <a:ext cx="489654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b="1" dirty="0">
                <a:solidFill>
                  <a:srgbClr val="FF0000"/>
                </a:solidFill>
              </a:rPr>
              <a:t>ДАТЫ ЭКЗАМЕНОВ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9CECFD9B-4FA4-940C-7CEC-C348D16B98FD}"/>
              </a:ext>
            </a:extLst>
          </p:cNvPr>
          <p:cNvSpPr txBox="1"/>
          <p:nvPr/>
        </p:nvSpPr>
        <p:spPr>
          <a:xfrm>
            <a:off x="16913" y="723780"/>
            <a:ext cx="93610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i="1" dirty="0">
                <a:solidFill>
                  <a:srgbClr val="FF0000"/>
                </a:solidFill>
              </a:rPr>
              <a:t>Основной этап. Для других категорий участников ГИА смотрим в Приказе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396E1D23-775C-4192-98EF-8E7DD0BE17D1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3528" y="1554776"/>
            <a:ext cx="8359543" cy="403446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xmlns="" id="{B137C0A5-C17D-4F97-84DA-337666654B99}"/>
              </a:ext>
            </a:extLst>
          </p:cNvPr>
          <p:cNvSpPr/>
          <p:nvPr/>
        </p:nvSpPr>
        <p:spPr>
          <a:xfrm>
            <a:off x="133473" y="170442"/>
            <a:ext cx="45720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200" dirty="0">
                <a:hlinkClick r:id="rId3"/>
              </a:rPr>
              <a:t>http://publication.pravo.gov.ru/document/0001202412110007</a:t>
            </a:r>
            <a:r>
              <a:rPr lang="ru-RU" sz="1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27848737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utoShape 5">
            <a:extLst>
              <a:ext uri="{FF2B5EF4-FFF2-40B4-BE49-F238E27FC236}">
                <a16:creationId xmlns:a16="http://schemas.microsoft.com/office/drawing/2014/main" xmlns="" id="{F5DDF169-131D-1AA0-8F7D-38A453EB7836}"/>
              </a:ext>
            </a:extLst>
          </p:cNvPr>
          <p:cNvSpPr>
            <a:spLocks noChangeAspect="1" noChangeArrowheads="1"/>
          </p:cNvSpPr>
          <p:nvPr/>
        </p:nvSpPr>
        <p:spPr bwMode="auto">
          <a:xfrm rot="10800000">
            <a:off x="10083140" y="247173"/>
            <a:ext cx="51634" cy="45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E3664B91-456C-4535-D8F1-C40A26AB8CB4}"/>
              </a:ext>
            </a:extLst>
          </p:cNvPr>
          <p:cNvSpPr txBox="1"/>
          <p:nvPr/>
        </p:nvSpPr>
        <p:spPr>
          <a:xfrm>
            <a:off x="5153756" y="292893"/>
            <a:ext cx="489654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b="1" dirty="0">
                <a:solidFill>
                  <a:srgbClr val="FF0000"/>
                </a:solidFill>
              </a:rPr>
              <a:t>ВРЕМЯ ЭКЗАМЕНОВ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3F7A8D57-8B7C-A530-4F50-0C6AAF25D762}"/>
              </a:ext>
            </a:extLst>
          </p:cNvPr>
          <p:cNvSpPr txBox="1"/>
          <p:nvPr/>
        </p:nvSpPr>
        <p:spPr>
          <a:xfrm>
            <a:off x="827584" y="1119810"/>
            <a:ext cx="7992888" cy="47346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>
              <a:spcAft>
                <a:spcPts val="1000"/>
              </a:spcAft>
            </a:pP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Продолжительность ЕГЭ: </a:t>
            </a:r>
          </a:p>
          <a:p>
            <a:pPr marL="285750" indent="-2857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биологии, информатике, литературе, математике профильного уровня, физике составляет 3 часа 55 минут (235 минут); </a:t>
            </a:r>
            <a:endParaRPr lang="ru-RU" sz="20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истории, обществознанию, русскому языку, химии – 3 часа 30 минут (210 минут); </a:t>
            </a:r>
          </a:p>
          <a:p>
            <a:pPr marL="285750" indent="-2857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 иностранным языкам (английский, испанский, немецкий, французский) (письменная часть) – 3 часа 10 минут (190 минут); </a:t>
            </a:r>
          </a:p>
          <a:p>
            <a:pPr marL="285750" indent="-2857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географии, иностранному языку (китайский) (письменная часть), математике базового уровня – 3 часа </a:t>
            </a:r>
            <a:b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(180 минут); </a:t>
            </a:r>
          </a:p>
          <a:p>
            <a:pPr marL="285750" indent="-28575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ru-RU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иностранным языкам (английский, испанский, немецкий, французский) (устная часть) – 17 минут; по иностранному языку (китайский) (устная часть) – 14 минут.</a:t>
            </a:r>
            <a:endParaRPr lang="ru-RU" sz="20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8EA8BF1C-BBA9-6B32-8DFA-274AE9A8B884}"/>
              </a:ext>
            </a:extLst>
          </p:cNvPr>
          <p:cNvSpPr txBox="1"/>
          <p:nvPr/>
        </p:nvSpPr>
        <p:spPr>
          <a:xfrm>
            <a:off x="971600" y="6021288"/>
            <a:ext cx="74324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>
                <a:solidFill>
                  <a:srgbClr val="FF0000"/>
                </a:solidFill>
              </a:rPr>
              <a:t>Дополнительную информацию по экзаменам смотрите </a:t>
            </a:r>
          </a:p>
          <a:p>
            <a:pPr algn="ctr"/>
            <a:r>
              <a:rPr lang="ru-RU" b="1" i="1" dirty="0">
                <a:solidFill>
                  <a:srgbClr val="FF0000"/>
                </a:solidFill>
              </a:rPr>
              <a:t>в «Памятке для родителей»</a:t>
            </a:r>
          </a:p>
        </p:txBody>
      </p:sp>
    </p:spTree>
    <p:extLst>
      <p:ext uri="{BB962C8B-B14F-4D97-AF65-F5344CB8AC3E}">
        <p14:creationId xmlns:p14="http://schemas.microsoft.com/office/powerpoint/2010/main" xmlns="" val="22320858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1"/>
          <p:cNvSpPr txBox="1">
            <a:spLocks/>
          </p:cNvSpPr>
          <p:nvPr/>
        </p:nvSpPr>
        <p:spPr>
          <a:xfrm>
            <a:off x="7010400" y="87133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85800"/>
            <a:endParaRPr lang="ru-RU" dirty="0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67544" y="35485"/>
            <a:ext cx="871296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Государственная итоговая аттестация для обучающихся с ОВЗ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FF1102CE-3445-7675-978A-135050E88532}"/>
              </a:ext>
            </a:extLst>
          </p:cNvPr>
          <p:cNvSpPr txBox="1"/>
          <p:nvPr/>
        </p:nvSpPr>
        <p:spPr>
          <a:xfrm>
            <a:off x="413538" y="1340768"/>
            <a:ext cx="8532948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b="0" i="0" dirty="0">
                <a:solidFill>
                  <a:srgbClr val="444444"/>
                </a:solidFill>
                <a:effectLst/>
                <a:latin typeface="Arial" panose="020B0604020202020204" pitchFamily="34" charset="0"/>
              </a:rPr>
              <a:t>ГИА по желанию проводится в форме ЕГЭ. При этом допускается сочетание форм проведения ГИА (ЕГЭ и ГВЭ).</a:t>
            </a:r>
          </a:p>
          <a:p>
            <a:pPr algn="just"/>
            <a:r>
              <a:rPr lang="ru-RU" dirty="0">
                <a:solidFill>
                  <a:srgbClr val="444444"/>
                </a:solidFill>
                <a:latin typeface="Arial" panose="020B0604020202020204" pitchFamily="34" charset="0"/>
              </a:rPr>
              <a:t> </a:t>
            </a:r>
          </a:p>
          <a:p>
            <a:pPr algn="just"/>
            <a:r>
              <a:rPr lang="ru-RU" b="0" i="0" dirty="0">
                <a:solidFill>
                  <a:srgbClr val="444444"/>
                </a:solidFill>
                <a:effectLst/>
                <a:latin typeface="Arial" panose="020B0604020202020204" pitchFamily="34" charset="0"/>
              </a:rPr>
              <a:t>Обучающиеся с ограниченными возможностями здоровья, экстерны с ограниченными возможностями здоровья</a:t>
            </a:r>
            <a:r>
              <a:rPr lang="ru-RU" b="0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ru-RU" b="0" i="0" dirty="0">
                <a:solidFill>
                  <a:srgbClr val="444444"/>
                </a:solidFill>
                <a:effectLst/>
                <a:latin typeface="Arial" panose="020B0604020202020204" pitchFamily="34" charset="0"/>
              </a:rPr>
              <a:t>при подаче заявления предъявляют оригинал или заверенную </a:t>
            </a:r>
            <a:r>
              <a:rPr lang="ru-RU" b="0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копию рекомендаций психолого-медико-педагогической комисси</a:t>
            </a:r>
            <a:r>
              <a:rPr lang="ru-RU" b="0" i="0" dirty="0">
                <a:solidFill>
                  <a:srgbClr val="444444"/>
                </a:solidFill>
                <a:effectLst/>
                <a:latin typeface="Arial" panose="020B0604020202020204" pitchFamily="34" charset="0"/>
              </a:rPr>
              <a:t>и (далее - ПМПК), а обучающиеся- </a:t>
            </a:r>
            <a:r>
              <a:rPr lang="ru-RU" b="0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дети-инвалиды</a:t>
            </a:r>
            <a:r>
              <a:rPr lang="ru-RU" b="0" i="0" dirty="0">
                <a:solidFill>
                  <a:srgbClr val="444444"/>
                </a:solidFill>
                <a:effectLst/>
                <a:latin typeface="Arial" panose="020B0604020202020204" pitchFamily="34" charset="0"/>
              </a:rPr>
              <a:t> и </a:t>
            </a:r>
            <a:r>
              <a:rPr lang="ru-RU" b="0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инвалиды (в т.ч. экстерны)</a:t>
            </a:r>
            <a:r>
              <a:rPr lang="ru-RU" b="0" i="0" dirty="0">
                <a:solidFill>
                  <a:srgbClr val="444444"/>
                </a:solidFill>
                <a:effectLst/>
                <a:latin typeface="Arial" panose="020B0604020202020204" pitchFamily="34" charset="0"/>
              </a:rPr>
              <a:t> - </a:t>
            </a:r>
            <a:r>
              <a:rPr lang="ru-RU" b="0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оригинал или заверенную копию справки</a:t>
            </a:r>
            <a:r>
              <a:rPr lang="ru-RU" b="0" i="0" dirty="0">
                <a:solidFill>
                  <a:srgbClr val="444444"/>
                </a:solidFill>
                <a:effectLst/>
                <a:latin typeface="Arial" panose="020B0604020202020204" pitchFamily="34" charset="0"/>
              </a:rPr>
              <a:t>, подтверждающей факт установления инвалидности, выданной федеральным государственным учреждением медико-социальной экспертизы (далее - справка, подтверждающая инвалидность), а </a:t>
            </a:r>
            <a:r>
              <a:rPr lang="ru-RU" b="0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также оригинал или заверенную копию рекомендаций ПМПК </a:t>
            </a:r>
            <a:r>
              <a:rPr lang="ru-RU" b="0" i="0" dirty="0">
                <a:solidFill>
                  <a:srgbClr val="444444"/>
                </a:solidFill>
                <a:effectLst/>
                <a:latin typeface="Arial" panose="020B0604020202020204" pitchFamily="34" charset="0"/>
              </a:rPr>
              <a:t>в случаях, установленных </a:t>
            </a:r>
            <a:r>
              <a:rPr lang="ru-RU" b="0" i="0" u="sng" dirty="0">
                <a:effectLst/>
                <a:latin typeface="Arial" panose="020B0604020202020204" pitchFamily="34" charset="0"/>
                <a:hlinkClick r:id="rId2"/>
              </a:rPr>
              <a:t>пунктом 60 Порядка</a:t>
            </a:r>
            <a:r>
              <a:rPr lang="ru-RU" b="0" i="0" dirty="0">
                <a:solidFill>
                  <a:srgbClr val="444444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algn="just"/>
            <a:endParaRPr lang="ru-RU" dirty="0">
              <a:solidFill>
                <a:srgbClr val="444444"/>
              </a:solidFill>
              <a:highlight>
                <a:srgbClr val="FFFF00"/>
              </a:highlight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10539604"/>
      </p:ext>
    </p:extLst>
  </p:cSld>
  <p:clrMapOvr>
    <a:masterClrMapping/>
  </p:clrMapOvr>
  <p:transition spd="slow">
    <p:wip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1"/>
          <p:cNvSpPr txBox="1">
            <a:spLocks/>
          </p:cNvSpPr>
          <p:nvPr/>
        </p:nvSpPr>
        <p:spPr>
          <a:xfrm>
            <a:off x="7010400" y="87133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85800"/>
            <a:endParaRPr lang="ru-RU" dirty="0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79836EA1-225C-70B2-AD68-39DA28A1ADC7}"/>
              </a:ext>
            </a:extLst>
          </p:cNvPr>
          <p:cNvSpPr/>
          <p:nvPr/>
        </p:nvSpPr>
        <p:spPr>
          <a:xfrm>
            <a:off x="215516" y="97654"/>
            <a:ext cx="871296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Итоговое сочинение (изложение)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7A542755-DBC9-5AC9-5D0B-59A19DBA7458}"/>
              </a:ext>
            </a:extLst>
          </p:cNvPr>
          <p:cNvSpPr txBox="1"/>
          <p:nvPr/>
        </p:nvSpPr>
        <p:spPr>
          <a:xfrm>
            <a:off x="539552" y="1053898"/>
            <a:ext cx="8064896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/>
              <a:t>Общая информация:</a:t>
            </a:r>
          </a:p>
          <a:p>
            <a:r>
              <a:rPr lang="ru-RU" sz="3200" dirty="0"/>
              <a:t>Результатом итогового сочинения является «зачет» – допуск к ГИА или «незачет».</a:t>
            </a:r>
          </a:p>
          <a:p>
            <a:pPr algn="ctr"/>
            <a:endParaRPr lang="ru-RU" sz="3200" i="1" dirty="0"/>
          </a:p>
          <a:p>
            <a:pPr algn="ctr"/>
            <a:r>
              <a:rPr lang="ru-RU" sz="3200" i="1" dirty="0"/>
              <a:t>При отрицательном результате есть возможность пересдачи.</a:t>
            </a:r>
          </a:p>
          <a:p>
            <a:endParaRPr lang="ru-RU" sz="3200" dirty="0"/>
          </a:p>
          <a:p>
            <a:r>
              <a:rPr lang="ru-RU" sz="3200" dirty="0"/>
              <a:t>Основная дата: 04.12.2024г.</a:t>
            </a:r>
          </a:p>
          <a:p>
            <a:r>
              <a:rPr lang="ru-RU" sz="3200" dirty="0"/>
              <a:t>Время написания: 3ч. 55 мин.</a:t>
            </a:r>
          </a:p>
          <a:p>
            <a:endParaRPr lang="ru-RU" sz="3200" dirty="0"/>
          </a:p>
          <a:p>
            <a:pPr algn="ctr"/>
            <a:r>
              <a:rPr lang="ru-RU" sz="3200" i="1" dirty="0"/>
              <a:t>Даты пересдачи: 5февраля, 2 апреля 2025г. </a:t>
            </a:r>
          </a:p>
        </p:txBody>
      </p:sp>
    </p:spTree>
    <p:extLst>
      <p:ext uri="{BB962C8B-B14F-4D97-AF65-F5344CB8AC3E}">
        <p14:creationId xmlns:p14="http://schemas.microsoft.com/office/powerpoint/2010/main" xmlns="" val="564119444"/>
      </p:ext>
    </p:extLst>
  </p:cSld>
  <p:clrMapOvr>
    <a:masterClrMapping/>
  </p:clrMapOvr>
  <p:transition spd="slow">
    <p:wip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68701A34-54EB-F2D4-FB48-190C97EE1755}"/>
              </a:ext>
            </a:extLst>
          </p:cNvPr>
          <p:cNvSpPr txBox="1"/>
          <p:nvPr/>
        </p:nvSpPr>
        <p:spPr>
          <a:xfrm>
            <a:off x="215516" y="151029"/>
            <a:ext cx="871296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22272F"/>
                </a:solidFill>
                <a:latin typeface="PT Serif" panose="020A0603040505020204" pitchFamily="18" charset="-52"/>
              </a:rPr>
              <a:t>ГИА-11</a:t>
            </a:r>
          </a:p>
          <a:p>
            <a:r>
              <a:rPr lang="en-US" b="1" i="0" dirty="0">
                <a:solidFill>
                  <a:srgbClr val="444444"/>
                </a:solidFill>
                <a:effectLst/>
                <a:latin typeface="Arial" panose="020B0604020202020204" pitchFamily="34" charset="0"/>
              </a:rPr>
              <a:t> III. </a:t>
            </a:r>
            <a:r>
              <a:rPr lang="ru-RU" b="1" i="0" dirty="0">
                <a:solidFill>
                  <a:srgbClr val="444444"/>
                </a:solidFill>
                <a:effectLst/>
                <a:latin typeface="Arial" panose="020B0604020202020204" pitchFamily="34" charset="0"/>
              </a:rPr>
              <a:t>Итоговое сочинение (изложение)</a:t>
            </a:r>
          </a:p>
        </p:txBody>
      </p:sp>
      <p:sp>
        <p:nvSpPr>
          <p:cNvPr id="22" name="AutoShape 12">
            <a:extLst>
              <a:ext uri="{FF2B5EF4-FFF2-40B4-BE49-F238E27FC236}">
                <a16:creationId xmlns:a16="http://schemas.microsoft.com/office/drawing/2014/main" xmlns="" id="{8403184D-D4C5-F483-2AF1-E6F49C7580C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5230138" y="-98425"/>
            <a:ext cx="104775" cy="219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4" name="AutoShape 14">
            <a:extLst>
              <a:ext uri="{FF2B5EF4-FFF2-40B4-BE49-F238E27FC236}">
                <a16:creationId xmlns:a16="http://schemas.microsoft.com/office/drawing/2014/main" xmlns="" id="{F61091D5-1791-B6BF-1F01-32E343B2FE1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9730363" y="-98425"/>
            <a:ext cx="104775" cy="219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" name="AutoShape 2">
            <a:extLst>
              <a:ext uri="{FF2B5EF4-FFF2-40B4-BE49-F238E27FC236}">
                <a16:creationId xmlns:a16="http://schemas.microsoft.com/office/drawing/2014/main" xmlns="" id="{1571BEA9-0921-1E51-53D6-62DC9ABE6A04}"/>
              </a:ext>
            </a:extLst>
          </p:cNvPr>
          <p:cNvSpPr>
            <a:spLocks noChangeAspect="1" noChangeArrowheads="1"/>
          </p:cNvSpPr>
          <p:nvPr/>
        </p:nvSpPr>
        <p:spPr bwMode="auto">
          <a:xfrm rot="10800000">
            <a:off x="24701654" y="1485662"/>
            <a:ext cx="93738" cy="45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708100B7-1197-9133-416D-2D0569D1DC58}"/>
              </a:ext>
            </a:extLst>
          </p:cNvPr>
          <p:cNvSpPr txBox="1"/>
          <p:nvPr/>
        </p:nvSpPr>
        <p:spPr>
          <a:xfrm>
            <a:off x="252745" y="908720"/>
            <a:ext cx="8676964" cy="550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fontAlgn="base"/>
            <a:r>
              <a:rPr lang="ru-RU" sz="1600" b="0" i="0" dirty="0">
                <a:solidFill>
                  <a:srgbClr val="444444"/>
                </a:solidFill>
                <a:effectLst/>
                <a:latin typeface="Arial" panose="020B0604020202020204" pitchFamily="34" charset="0"/>
              </a:rPr>
              <a:t>23. </a:t>
            </a:r>
            <a:r>
              <a:rPr lang="ru-RU" sz="16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Заявления</a:t>
            </a:r>
            <a:r>
              <a:rPr lang="ru-RU" sz="1600" b="0" i="0" dirty="0">
                <a:solidFill>
                  <a:srgbClr val="444444"/>
                </a:solidFill>
                <a:effectLst/>
                <a:latin typeface="Arial" panose="020B0604020202020204" pitchFamily="34" charset="0"/>
              </a:rPr>
              <a:t> об участии в итоговом сочинении (изложении) подаются </a:t>
            </a:r>
            <a:r>
              <a:rPr lang="ru-RU" sz="16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не позднее чем за две недели до начала проведения итогового сочинения</a:t>
            </a:r>
            <a:r>
              <a:rPr lang="ru-RU" sz="1600" b="0" i="0" dirty="0">
                <a:solidFill>
                  <a:srgbClr val="444444"/>
                </a:solidFill>
                <a:effectLst/>
                <a:latin typeface="Arial" panose="020B0604020202020204" pitchFamily="34" charset="0"/>
              </a:rPr>
              <a:t> (изложения):</a:t>
            </a:r>
          </a:p>
          <a:p>
            <a:pPr algn="just" fontAlgn="base"/>
            <a:r>
              <a:rPr lang="ru-RU" sz="1600" b="0" i="0" dirty="0">
                <a:solidFill>
                  <a:srgbClr val="444444"/>
                </a:solidFill>
                <a:effectLst/>
                <a:latin typeface="Arial" panose="020B0604020202020204" pitchFamily="34" charset="0"/>
              </a:rPr>
              <a:t/>
            </a:r>
            <a:br>
              <a:rPr lang="ru-RU" sz="1600" b="0" i="0" dirty="0">
                <a:solidFill>
                  <a:srgbClr val="444444"/>
                </a:solidFill>
                <a:effectLst/>
                <a:latin typeface="Arial" panose="020B0604020202020204" pitchFamily="34" charset="0"/>
              </a:rPr>
            </a:br>
            <a:r>
              <a:rPr lang="ru-RU" sz="1600" b="0" i="0" dirty="0">
                <a:solidFill>
                  <a:srgbClr val="444444"/>
                </a:solidFill>
                <a:effectLst/>
                <a:latin typeface="Arial" panose="020B0604020202020204" pitchFamily="34" charset="0"/>
              </a:rPr>
              <a:t>1) лицами, указанными в </a:t>
            </a:r>
            <a:r>
              <a:rPr lang="ru-RU" sz="1600" b="0" i="0" u="sng" dirty="0">
                <a:solidFill>
                  <a:srgbClr val="444444"/>
                </a:solidFill>
                <a:effectLst/>
                <a:latin typeface="Arial" panose="020B0604020202020204" pitchFamily="34" charset="0"/>
                <a:hlinkClick r:id="rId2"/>
              </a:rPr>
              <a:t>пункте 7 Порядка</a:t>
            </a:r>
            <a:r>
              <a:rPr lang="ru-RU" sz="1600" b="0" i="0" dirty="0">
                <a:solidFill>
                  <a:srgbClr val="444444"/>
                </a:solidFill>
                <a:effectLst/>
                <a:latin typeface="Arial" panose="020B0604020202020204" pitchFamily="34" charset="0"/>
              </a:rPr>
              <a:t> (за исключением экстернов), - в образовательные организации, в которых указанные лица осваивают образовательные программы среднего общего образования;</a:t>
            </a:r>
          </a:p>
          <a:p>
            <a:pPr algn="just" fontAlgn="base"/>
            <a:endParaRPr lang="ru-RU" sz="1600" b="0" i="0" dirty="0">
              <a:solidFill>
                <a:srgbClr val="444444"/>
              </a:solidFill>
              <a:effectLst/>
              <a:latin typeface="Arial" panose="020B0604020202020204" pitchFamily="34" charset="0"/>
            </a:endParaRPr>
          </a:p>
          <a:p>
            <a:pPr algn="just" fontAlgn="base"/>
            <a:r>
              <a:rPr lang="ru-RU" sz="1600" b="0" i="0" dirty="0">
                <a:solidFill>
                  <a:srgbClr val="444444"/>
                </a:solidFill>
                <a:effectLst/>
                <a:latin typeface="Arial" panose="020B0604020202020204" pitchFamily="34" charset="0"/>
              </a:rPr>
              <a:t>2) экстернами - в образовательные организации, выбранные экстернами для прохождения ГИА.</a:t>
            </a:r>
          </a:p>
          <a:p>
            <a:pPr algn="just" fontAlgn="base"/>
            <a:endParaRPr lang="ru-RU" sz="1600" b="0" i="0" dirty="0">
              <a:solidFill>
                <a:srgbClr val="444444"/>
              </a:solidFill>
              <a:effectLst/>
              <a:latin typeface="Arial" panose="020B0604020202020204" pitchFamily="34" charset="0"/>
            </a:endParaRPr>
          </a:p>
          <a:p>
            <a:pPr algn="just" fontAlgn="base"/>
            <a:r>
              <a:rPr lang="ru-RU" sz="16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Заявления</a:t>
            </a:r>
            <a:r>
              <a:rPr lang="ru-RU" sz="1600" b="0" i="0" dirty="0">
                <a:solidFill>
                  <a:srgbClr val="444444"/>
                </a:solidFill>
                <a:effectLst/>
                <a:latin typeface="Arial" panose="020B0604020202020204" pitchFamily="34" charset="0"/>
              </a:rPr>
              <a:t> об участии в итоговом сочинении (изложении) подаются лицами, указанными в </a:t>
            </a:r>
            <a:r>
              <a:rPr lang="ru-RU" sz="1600" b="0" i="0" u="sng" dirty="0">
                <a:solidFill>
                  <a:srgbClr val="444444"/>
                </a:solidFill>
                <a:effectLst/>
                <a:latin typeface="Arial" panose="020B0604020202020204" pitchFamily="34" charset="0"/>
                <a:hlinkClick r:id="rId2"/>
              </a:rPr>
              <a:t>пункте 7 Порядка</a:t>
            </a:r>
            <a:r>
              <a:rPr lang="ru-RU" sz="1600" b="0" i="0" dirty="0">
                <a:solidFill>
                  <a:srgbClr val="444444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16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лично</a:t>
            </a:r>
            <a:r>
              <a:rPr lang="ru-RU" sz="1600" b="0" i="0" dirty="0">
                <a:solidFill>
                  <a:srgbClr val="444444"/>
                </a:solidFill>
                <a:effectLst/>
                <a:latin typeface="Arial" panose="020B0604020202020204" pitchFamily="34" charset="0"/>
              </a:rPr>
              <a:t> при предъявлении документов, удостоверяющих личность, или </a:t>
            </a:r>
            <a:r>
              <a:rPr lang="ru-RU" sz="16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их родителями </a:t>
            </a:r>
            <a:r>
              <a:rPr lang="ru-RU" sz="1600" b="0" i="0" dirty="0">
                <a:solidFill>
                  <a:srgbClr val="444444"/>
                </a:solidFill>
                <a:effectLst/>
                <a:latin typeface="Arial" panose="020B0604020202020204" pitchFamily="34" charset="0"/>
              </a:rPr>
              <a:t>(законными представителями) при предъявлении документов, удостоверяющих личность, или </a:t>
            </a:r>
            <a:r>
              <a:rPr lang="ru-RU" sz="16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уполномоченными лицами </a:t>
            </a:r>
            <a:r>
              <a:rPr lang="ru-RU" sz="1600" b="0" i="0" dirty="0">
                <a:solidFill>
                  <a:srgbClr val="444444"/>
                </a:solidFill>
                <a:effectLst/>
                <a:latin typeface="Arial" panose="020B0604020202020204" pitchFamily="34" charset="0"/>
              </a:rPr>
              <a:t>при предъявлении документов, удостоверяющих личность, и доверенности.</a:t>
            </a:r>
          </a:p>
          <a:p>
            <a:pPr algn="just" fontAlgn="base"/>
            <a:endParaRPr lang="ru-RU" sz="1600" b="0" i="0" dirty="0">
              <a:solidFill>
                <a:srgbClr val="444444"/>
              </a:solidFill>
              <a:effectLst/>
              <a:latin typeface="Arial" panose="020B0604020202020204" pitchFamily="34" charset="0"/>
            </a:endParaRPr>
          </a:p>
          <a:p>
            <a:pPr algn="ctr" fontAlgn="base"/>
            <a:r>
              <a:rPr lang="ru-RU" sz="1600" b="0" i="1" dirty="0">
                <a:solidFill>
                  <a:srgbClr val="444444"/>
                </a:solidFill>
                <a:effectLst/>
                <a:latin typeface="Arial" panose="020B0604020202020204" pitchFamily="34" charset="0"/>
              </a:rPr>
              <a:t>Обучающиеся с ограниченными возможностями здоровья, экстерны с ограниченными возможностями здоровья при подаче заявлений об участии в итоговом сочинении (изложении) предъявляют оригинал или надлежащим образом заверенную копию рекомендаций ПМПК, а обучающиеся - дети-инвалиды и инвалиды, экстерны - дети-инвалиды и инвалиды - оригинал или надлежащим образом заверенную копию справки, подтверждающей инвалидность.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924D555D-BFC8-145E-4CDC-545DB91F0528}"/>
              </a:ext>
            </a:extLst>
          </p:cNvPr>
          <p:cNvSpPr txBox="1"/>
          <p:nvPr/>
        </p:nvSpPr>
        <p:spPr>
          <a:xfrm>
            <a:off x="4950298" y="141761"/>
            <a:ext cx="489654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b="1" dirty="0">
                <a:solidFill>
                  <a:srgbClr val="FF0000"/>
                </a:solidFill>
              </a:rPr>
              <a:t>ПОДАЧА ЗАЯВЛЕНИЙ</a:t>
            </a:r>
          </a:p>
        </p:txBody>
      </p:sp>
    </p:spTree>
    <p:extLst>
      <p:ext uri="{BB962C8B-B14F-4D97-AF65-F5344CB8AC3E}">
        <p14:creationId xmlns:p14="http://schemas.microsoft.com/office/powerpoint/2010/main" xmlns="" val="322446285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68701A34-54EB-F2D4-FB48-190C97EE1755}"/>
              </a:ext>
            </a:extLst>
          </p:cNvPr>
          <p:cNvSpPr txBox="1"/>
          <p:nvPr/>
        </p:nvSpPr>
        <p:spPr>
          <a:xfrm>
            <a:off x="215516" y="151029"/>
            <a:ext cx="871296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22272F"/>
                </a:solidFill>
                <a:latin typeface="PT Serif" panose="020A0603040505020204" pitchFamily="18" charset="-52"/>
              </a:rPr>
              <a:t>ГИА-11</a:t>
            </a:r>
          </a:p>
          <a:p>
            <a:r>
              <a:rPr lang="en-US" b="1" i="0" dirty="0">
                <a:solidFill>
                  <a:srgbClr val="444444"/>
                </a:solidFill>
                <a:effectLst/>
                <a:latin typeface="Arial" panose="020B0604020202020204" pitchFamily="34" charset="0"/>
              </a:rPr>
              <a:t> III. </a:t>
            </a:r>
            <a:r>
              <a:rPr lang="ru-RU" b="1" i="0" dirty="0">
                <a:solidFill>
                  <a:srgbClr val="444444"/>
                </a:solidFill>
                <a:effectLst/>
                <a:latin typeface="Arial" panose="020B0604020202020204" pitchFamily="34" charset="0"/>
              </a:rPr>
              <a:t>Итоговое сочинение (изложение)</a:t>
            </a:r>
          </a:p>
        </p:txBody>
      </p:sp>
      <p:sp>
        <p:nvSpPr>
          <p:cNvPr id="22" name="AutoShape 12">
            <a:extLst>
              <a:ext uri="{FF2B5EF4-FFF2-40B4-BE49-F238E27FC236}">
                <a16:creationId xmlns:a16="http://schemas.microsoft.com/office/drawing/2014/main" xmlns="" id="{8403184D-D4C5-F483-2AF1-E6F49C7580C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25230138" y="-98425"/>
            <a:ext cx="104775" cy="219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4" name="AutoShape 14">
            <a:extLst>
              <a:ext uri="{FF2B5EF4-FFF2-40B4-BE49-F238E27FC236}">
                <a16:creationId xmlns:a16="http://schemas.microsoft.com/office/drawing/2014/main" xmlns="" id="{F61091D5-1791-B6BF-1F01-32E343B2FE1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39730363" y="-98425"/>
            <a:ext cx="104775" cy="219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8" name="AutoShape 2">
            <a:extLst>
              <a:ext uri="{FF2B5EF4-FFF2-40B4-BE49-F238E27FC236}">
                <a16:creationId xmlns:a16="http://schemas.microsoft.com/office/drawing/2014/main" xmlns="" id="{1571BEA9-0921-1E51-53D6-62DC9ABE6A04}"/>
              </a:ext>
            </a:extLst>
          </p:cNvPr>
          <p:cNvSpPr>
            <a:spLocks noChangeAspect="1" noChangeArrowheads="1"/>
          </p:cNvSpPr>
          <p:nvPr/>
        </p:nvSpPr>
        <p:spPr bwMode="auto">
          <a:xfrm rot="10800000">
            <a:off x="24701654" y="1485662"/>
            <a:ext cx="93738" cy="45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548FDB27-001B-5ECB-BB8D-78754FE7A9FD}"/>
              </a:ext>
            </a:extLst>
          </p:cNvPr>
          <p:cNvSpPr txBox="1"/>
          <p:nvPr/>
        </p:nvSpPr>
        <p:spPr>
          <a:xfrm>
            <a:off x="251520" y="824485"/>
            <a:ext cx="8676964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fontAlgn="base"/>
            <a:r>
              <a:rPr lang="ru-RU" b="0" i="0" dirty="0">
                <a:solidFill>
                  <a:srgbClr val="444444"/>
                </a:solidFill>
                <a:effectLst/>
                <a:latin typeface="Arial" panose="020B0604020202020204" pitchFamily="34" charset="0"/>
              </a:rPr>
              <a:t>29. Проверка итогового сочинения (изложения) участников итогового сочинения (изложения) осуществляется лицами, входящими в состав комиссии по проверке итогового сочинения (изложения), в соответствии с критериями оценивания итогового сочинения (изложения), разработанными Рособрнадзором. </a:t>
            </a:r>
          </a:p>
          <a:p>
            <a:pPr algn="just" fontAlgn="base"/>
            <a:endParaRPr lang="ru-RU" dirty="0">
              <a:solidFill>
                <a:srgbClr val="444444"/>
              </a:solidFill>
              <a:latin typeface="Arial" panose="020B0604020202020204" pitchFamily="34" charset="0"/>
            </a:endParaRPr>
          </a:p>
          <a:p>
            <a:pPr algn="ctr" fontAlgn="base"/>
            <a:r>
              <a:rPr lang="ru-RU" b="0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Результатом проверки итогового сочинения (изложения) является "зачет" или "незачет".</a:t>
            </a:r>
          </a:p>
          <a:p>
            <a:pPr fontAlgn="base"/>
            <a:endParaRPr lang="ru-RU" b="0" i="0" dirty="0">
              <a:solidFill>
                <a:srgbClr val="FF0000"/>
              </a:solidFill>
              <a:effectLst/>
              <a:latin typeface="Arial" panose="020B0604020202020204" pitchFamily="34" charset="0"/>
            </a:endParaRPr>
          </a:p>
          <a:p>
            <a:pPr algn="ctr" fontAlgn="base"/>
            <a:r>
              <a:rPr lang="ru-RU" b="0" i="0" dirty="0">
                <a:solidFill>
                  <a:srgbClr val="444444"/>
                </a:solidFill>
                <a:effectLst/>
                <a:latin typeface="Arial" panose="020B0604020202020204" pitchFamily="34" charset="0"/>
              </a:rPr>
              <a:t>Проверка итогового сочинения (изложения) и обработка материалов итогового сочинения (изложения) должны завершиться в следующие сроки:</a:t>
            </a:r>
            <a:br>
              <a:rPr lang="ru-RU" b="0" i="0" dirty="0">
                <a:solidFill>
                  <a:srgbClr val="444444"/>
                </a:solidFill>
                <a:effectLst/>
                <a:latin typeface="Arial" panose="020B0604020202020204" pitchFamily="34" charset="0"/>
              </a:rPr>
            </a:br>
            <a:endParaRPr lang="ru-RU" b="0" i="0" dirty="0">
              <a:solidFill>
                <a:srgbClr val="444444"/>
              </a:solidFill>
              <a:effectLst/>
              <a:latin typeface="Arial" panose="020B0604020202020204" pitchFamily="34" charset="0"/>
            </a:endParaRPr>
          </a:p>
          <a:p>
            <a:pPr algn="ctr" fontAlgn="base"/>
            <a:r>
              <a:rPr lang="ru-RU" b="0" i="0" dirty="0">
                <a:solidFill>
                  <a:srgbClr val="444444"/>
                </a:solidFill>
                <a:effectLst/>
                <a:latin typeface="Arial" panose="020B0604020202020204" pitchFamily="34" charset="0"/>
              </a:rPr>
              <a:t>1) итоговое сочинение (изложение), проведенное в основную дату проведения итогового сочинения (изложения) и в первую среду февраля, - не позднее чем через двенадцать календарных дней с соответствующей даты проведения итогового сочинения (изложения);</a:t>
            </a:r>
            <a:br>
              <a:rPr lang="ru-RU" b="0" i="0" dirty="0">
                <a:solidFill>
                  <a:srgbClr val="444444"/>
                </a:solidFill>
                <a:effectLst/>
                <a:latin typeface="Arial" panose="020B0604020202020204" pitchFamily="34" charset="0"/>
              </a:rPr>
            </a:br>
            <a:endParaRPr lang="ru-RU" b="0" i="0" dirty="0">
              <a:solidFill>
                <a:srgbClr val="444444"/>
              </a:solidFill>
              <a:effectLst/>
              <a:latin typeface="Arial" panose="020B0604020202020204" pitchFamily="34" charset="0"/>
            </a:endParaRPr>
          </a:p>
          <a:p>
            <a:pPr algn="ctr" fontAlgn="base"/>
            <a:r>
              <a:rPr lang="ru-RU" b="0" i="0" dirty="0">
                <a:solidFill>
                  <a:srgbClr val="444444"/>
                </a:solidFill>
                <a:effectLst/>
                <a:latin typeface="Arial" panose="020B0604020202020204" pitchFamily="34" charset="0"/>
              </a:rPr>
              <a:t>2) итоговое сочинение (изложение), проведенное во вторую среду апреля, а также в дополнительную дату, определенную Рособрнадзором в соответствии с </a:t>
            </a:r>
            <a:r>
              <a:rPr lang="ru-RU" b="0" i="0" u="sng" dirty="0">
                <a:solidFill>
                  <a:srgbClr val="444444"/>
                </a:solidFill>
                <a:effectLst/>
                <a:latin typeface="Arial" panose="020B0604020202020204" pitchFamily="34" charset="0"/>
                <a:hlinkClick r:id="rId2"/>
              </a:rPr>
              <a:t>подпунктом 3 пункта 20 Порядка</a:t>
            </a:r>
            <a:r>
              <a:rPr lang="ru-RU" b="0" i="0" dirty="0">
                <a:solidFill>
                  <a:srgbClr val="444444"/>
                </a:solidFill>
                <a:effectLst/>
                <a:latin typeface="Arial" panose="020B0604020202020204" pitchFamily="34" charset="0"/>
              </a:rPr>
              <a:t>, - не позднее чем через восемь календарных дней с даты проведения итогового сочинения (изложения).</a:t>
            </a:r>
            <a:endParaRPr lang="ru-RU" b="0" i="0" dirty="0">
              <a:solidFill>
                <a:srgbClr val="FF0000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381834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29C37CB3-2FC1-4739-BF16-4036EF6776C2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1" y="1110616"/>
            <a:ext cx="5112568" cy="55166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A88A9589-FEC5-499F-9F4D-BF26FCC1CC7B}"/>
              </a:ext>
            </a:extLst>
          </p:cNvPr>
          <p:cNvSpPr/>
          <p:nvPr/>
        </p:nvSpPr>
        <p:spPr>
          <a:xfrm>
            <a:off x="5367390" y="702829"/>
            <a:ext cx="45720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200" dirty="0">
                <a:hlinkClick r:id="rId3"/>
              </a:rPr>
              <a:t>https://docs.cntd.ru/document/1305729076?marker</a:t>
            </a:r>
            <a:r>
              <a:rPr lang="ru-RU" sz="1200" dirty="0"/>
              <a:t>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40957681-5C2B-4E0F-A782-74F1A71C1B11}"/>
              </a:ext>
            </a:extLst>
          </p:cNvPr>
          <p:cNvSpPr txBox="1"/>
          <p:nvPr/>
        </p:nvSpPr>
        <p:spPr>
          <a:xfrm>
            <a:off x="-108520" y="217247"/>
            <a:ext cx="93610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i="1" dirty="0">
                <a:solidFill>
                  <a:srgbClr val="FF0000"/>
                </a:solidFill>
              </a:rPr>
              <a:t>Дополнительные дни</a:t>
            </a:r>
          </a:p>
        </p:txBody>
      </p:sp>
    </p:spTree>
    <p:extLst>
      <p:ext uri="{BB962C8B-B14F-4D97-AF65-F5344CB8AC3E}">
        <p14:creationId xmlns:p14="http://schemas.microsoft.com/office/powerpoint/2010/main" xmlns="" val="9877079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7BEAABEA-4A6B-4E3C-9BA5-C730728535CA}"/>
              </a:ext>
            </a:extLst>
          </p:cNvPr>
          <p:cNvSpPr/>
          <p:nvPr/>
        </p:nvSpPr>
        <p:spPr>
          <a:xfrm>
            <a:off x="251520" y="764704"/>
            <a:ext cx="864096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3538" algn="just" fontAlgn="base"/>
            <a:r>
              <a:rPr lang="ru-RU" dirty="0">
                <a:solidFill>
                  <a:srgbClr val="444444"/>
                </a:solidFill>
                <a:latin typeface="Arial" panose="020B0604020202020204" pitchFamily="34" charset="0"/>
              </a:rPr>
              <a:t>5. Дополнить пунктами 97_1-97_3 следующего содержания:</a:t>
            </a:r>
            <a:br>
              <a:rPr lang="ru-RU" dirty="0">
                <a:solidFill>
                  <a:srgbClr val="444444"/>
                </a:solidFill>
                <a:latin typeface="Arial" panose="020B0604020202020204" pitchFamily="34" charset="0"/>
              </a:rPr>
            </a:br>
            <a:r>
              <a:rPr lang="ru-RU" dirty="0">
                <a:solidFill>
                  <a:srgbClr val="444444"/>
                </a:solidFill>
                <a:latin typeface="Arial" panose="020B0604020202020204" pitchFamily="34" charset="0"/>
              </a:rPr>
              <a:t/>
            </a:r>
            <a:br>
              <a:rPr lang="ru-RU" dirty="0">
                <a:solidFill>
                  <a:srgbClr val="444444"/>
                </a:solidFill>
                <a:latin typeface="Arial" panose="020B0604020202020204" pitchFamily="34" charset="0"/>
              </a:rPr>
            </a:br>
            <a:endParaRPr lang="ru-RU" dirty="0">
              <a:solidFill>
                <a:srgbClr val="444444"/>
              </a:solidFill>
              <a:latin typeface="Arial" panose="020B0604020202020204" pitchFamily="34" charset="0"/>
            </a:endParaRPr>
          </a:p>
          <a:p>
            <a:pPr indent="363538" algn="just" fontAlgn="base"/>
            <a:r>
              <a:rPr lang="ru-RU" dirty="0">
                <a:solidFill>
                  <a:srgbClr val="444444"/>
                </a:solidFill>
                <a:latin typeface="Arial" panose="020B0604020202020204" pitchFamily="34" charset="0"/>
              </a:rPr>
              <a:t>"97_1. Участники ГИА вправе в дополнительные дни </a:t>
            </a:r>
            <a:r>
              <a:rPr lang="ru-RU" dirty="0">
                <a:solidFill>
                  <a:srgbClr val="FF0000"/>
                </a:solidFill>
                <a:latin typeface="Arial" panose="020B0604020202020204" pitchFamily="34" charset="0"/>
              </a:rPr>
              <a:t>по своему желанию один раз пересдать ЕГЭ по одному учебному предмету </a:t>
            </a:r>
            <a:r>
              <a:rPr lang="ru-RU" dirty="0">
                <a:solidFill>
                  <a:srgbClr val="444444"/>
                </a:solidFill>
                <a:latin typeface="Arial" panose="020B0604020202020204" pitchFamily="34" charset="0"/>
              </a:rPr>
              <a:t>по своему выбору из числа учебных предметов, сданных в текущем году (году сдачи экзамена), а также из числа учебных предметов, сданных в X классе в случае, установленном абзацем первым пункта 8 Порядка.</a:t>
            </a:r>
            <a:br>
              <a:rPr lang="ru-RU" dirty="0">
                <a:solidFill>
                  <a:srgbClr val="444444"/>
                </a:solidFill>
                <a:latin typeface="Arial" panose="020B0604020202020204" pitchFamily="34" charset="0"/>
              </a:rPr>
            </a:br>
            <a:r>
              <a:rPr lang="ru-RU" dirty="0">
                <a:solidFill>
                  <a:srgbClr val="444444"/>
                </a:solidFill>
                <a:latin typeface="Arial" panose="020B0604020202020204" pitchFamily="34" charset="0"/>
              </a:rPr>
              <a:t/>
            </a:r>
            <a:br>
              <a:rPr lang="ru-RU" dirty="0">
                <a:solidFill>
                  <a:srgbClr val="444444"/>
                </a:solidFill>
                <a:latin typeface="Arial" panose="020B0604020202020204" pitchFamily="34" charset="0"/>
              </a:rPr>
            </a:br>
            <a:endParaRPr lang="ru-RU" dirty="0">
              <a:solidFill>
                <a:srgbClr val="444444"/>
              </a:solidFill>
              <a:latin typeface="Arial" panose="020B0604020202020204" pitchFamily="34" charset="0"/>
            </a:endParaRPr>
          </a:p>
          <a:p>
            <a:pPr indent="363538" algn="just" fontAlgn="base"/>
            <a:r>
              <a:rPr lang="ru-RU" dirty="0">
                <a:solidFill>
                  <a:srgbClr val="444444"/>
                </a:solidFill>
                <a:latin typeface="Arial" panose="020B0604020202020204" pitchFamily="34" charset="0"/>
              </a:rPr>
              <a:t>В случае если участник ГИА изъявил желание в дополнительные дни пересдать ЕГЭ по математике, сданный в текущем году (году сдачи экзамена) или сданный в X классе в случае, установленном абзацем первым пункта 8 Порядка, участник ГИА вправе изменить сданный уровень ЕГЭ по математике.</a:t>
            </a:r>
            <a:br>
              <a:rPr lang="ru-RU" dirty="0">
                <a:solidFill>
                  <a:srgbClr val="444444"/>
                </a:solidFill>
                <a:latin typeface="Arial" panose="020B0604020202020204" pitchFamily="34" charset="0"/>
              </a:rPr>
            </a:br>
            <a:endParaRPr lang="ru-RU" b="0" i="0" dirty="0">
              <a:solidFill>
                <a:srgbClr val="444444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8055811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45727D22-4D05-4656-B3E9-C0E9B3954576}"/>
              </a:ext>
            </a:extLst>
          </p:cNvPr>
          <p:cNvSpPr/>
          <p:nvPr/>
        </p:nvSpPr>
        <p:spPr>
          <a:xfrm>
            <a:off x="359532" y="751344"/>
            <a:ext cx="8424936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63538" algn="just" fontAlgn="base"/>
            <a:r>
              <a:rPr lang="ru-RU" dirty="0">
                <a:solidFill>
                  <a:srgbClr val="444444"/>
                </a:solidFill>
                <a:latin typeface="Arial" panose="020B0604020202020204" pitchFamily="34" charset="0"/>
              </a:rPr>
              <a:t>97_2. Участники ГИА, указанные в пункте 97_1 Порядка, подают в ГЭК заявления с указанием пересдаваемого учебного предмета ЕГЭ.</a:t>
            </a:r>
            <a:br>
              <a:rPr lang="ru-RU" dirty="0">
                <a:solidFill>
                  <a:srgbClr val="444444"/>
                </a:solidFill>
                <a:latin typeface="Arial" panose="020B0604020202020204" pitchFamily="34" charset="0"/>
              </a:rPr>
            </a:br>
            <a:r>
              <a:rPr lang="ru-RU" dirty="0">
                <a:solidFill>
                  <a:srgbClr val="444444"/>
                </a:solidFill>
                <a:latin typeface="Arial" panose="020B0604020202020204" pitchFamily="34" charset="0"/>
              </a:rPr>
              <a:t/>
            </a:r>
            <a:br>
              <a:rPr lang="ru-RU" dirty="0">
                <a:solidFill>
                  <a:srgbClr val="444444"/>
                </a:solidFill>
                <a:latin typeface="Arial" panose="020B0604020202020204" pitchFamily="34" charset="0"/>
              </a:rPr>
            </a:br>
            <a:endParaRPr lang="ru-RU" dirty="0">
              <a:solidFill>
                <a:srgbClr val="444444"/>
              </a:solidFill>
              <a:latin typeface="Arial" panose="020B0604020202020204" pitchFamily="34" charset="0"/>
            </a:endParaRPr>
          </a:p>
          <a:p>
            <a:pPr indent="363538" algn="just" fontAlgn="base"/>
            <a:r>
              <a:rPr lang="ru-RU" dirty="0">
                <a:solidFill>
                  <a:srgbClr val="444444"/>
                </a:solidFill>
                <a:latin typeface="Arial" panose="020B0604020202020204" pitchFamily="34" charset="0"/>
              </a:rPr>
              <a:t>В случае пересдачи участниками ГИА, указанными в абзаце втором пункта 97_1 Порядка, ЕГЭ по математике в заявлении указывается также уровень (базовый или профильный) пересдаваемого ЕГЭ по математике.</a:t>
            </a:r>
            <a:br>
              <a:rPr lang="ru-RU" dirty="0">
                <a:solidFill>
                  <a:srgbClr val="444444"/>
                </a:solidFill>
                <a:latin typeface="Arial" panose="020B0604020202020204" pitchFamily="34" charset="0"/>
              </a:rPr>
            </a:br>
            <a:r>
              <a:rPr lang="ru-RU" dirty="0">
                <a:solidFill>
                  <a:srgbClr val="444444"/>
                </a:solidFill>
                <a:latin typeface="Arial" panose="020B0604020202020204" pitchFamily="34" charset="0"/>
              </a:rPr>
              <a:t/>
            </a:r>
            <a:br>
              <a:rPr lang="ru-RU" dirty="0">
                <a:solidFill>
                  <a:srgbClr val="444444"/>
                </a:solidFill>
                <a:latin typeface="Arial" panose="020B0604020202020204" pitchFamily="34" charset="0"/>
              </a:rPr>
            </a:br>
            <a:endParaRPr lang="ru-RU" dirty="0">
              <a:solidFill>
                <a:srgbClr val="444444"/>
              </a:solidFill>
              <a:latin typeface="Arial" panose="020B0604020202020204" pitchFamily="34" charset="0"/>
            </a:endParaRPr>
          </a:p>
          <a:p>
            <a:pPr indent="363538" algn="just" fontAlgn="base"/>
            <a:r>
              <a:rPr lang="ru-RU" dirty="0">
                <a:solidFill>
                  <a:srgbClr val="444444"/>
                </a:solidFill>
                <a:latin typeface="Arial" panose="020B0604020202020204" pitchFamily="34" charset="0"/>
              </a:rPr>
              <a:t>Указанные </a:t>
            </a:r>
            <a:r>
              <a:rPr lang="ru-RU" dirty="0">
                <a:solidFill>
                  <a:srgbClr val="FF0000"/>
                </a:solidFill>
                <a:latin typeface="Arial" panose="020B0604020202020204" pitchFamily="34" charset="0"/>
              </a:rPr>
              <a:t>заявления подаются </a:t>
            </a:r>
            <a:r>
              <a:rPr lang="ru-RU" dirty="0">
                <a:solidFill>
                  <a:srgbClr val="444444"/>
                </a:solidFill>
                <a:latin typeface="Arial" panose="020B0604020202020204" pitchFamily="34" charset="0"/>
              </a:rPr>
              <a:t>участниками ГИА </a:t>
            </a:r>
            <a:r>
              <a:rPr lang="ru-RU" dirty="0">
                <a:solidFill>
                  <a:srgbClr val="FF0000"/>
                </a:solidFill>
                <a:latin typeface="Arial" panose="020B0604020202020204" pitchFamily="34" charset="0"/>
              </a:rPr>
              <a:t>не ранее шести рабочих дней и не позднее двух рабочих дней до дня экзамена</a:t>
            </a:r>
            <a:r>
              <a:rPr lang="ru-RU" dirty="0">
                <a:solidFill>
                  <a:srgbClr val="444444"/>
                </a:solidFill>
                <a:latin typeface="Arial" panose="020B0604020202020204" pitchFamily="34" charset="0"/>
              </a:rPr>
              <a:t>, пересдаваемого в дополнительный день.</a:t>
            </a:r>
            <a:br>
              <a:rPr lang="ru-RU" dirty="0">
                <a:solidFill>
                  <a:srgbClr val="444444"/>
                </a:solidFill>
                <a:latin typeface="Arial" panose="020B0604020202020204" pitchFamily="34" charset="0"/>
              </a:rPr>
            </a:br>
            <a:r>
              <a:rPr lang="ru-RU" dirty="0">
                <a:solidFill>
                  <a:srgbClr val="444444"/>
                </a:solidFill>
                <a:latin typeface="Arial" panose="020B0604020202020204" pitchFamily="34" charset="0"/>
              </a:rPr>
              <a:t/>
            </a:r>
            <a:br>
              <a:rPr lang="ru-RU" dirty="0">
                <a:solidFill>
                  <a:srgbClr val="444444"/>
                </a:solidFill>
                <a:latin typeface="Arial" panose="020B0604020202020204" pitchFamily="34" charset="0"/>
              </a:rPr>
            </a:br>
            <a:endParaRPr lang="ru-RU" dirty="0">
              <a:solidFill>
                <a:srgbClr val="444444"/>
              </a:solidFill>
              <a:latin typeface="Arial" panose="020B0604020202020204" pitchFamily="34" charset="0"/>
            </a:endParaRPr>
          </a:p>
          <a:p>
            <a:pPr indent="363538" algn="just" fontAlgn="base"/>
            <a:r>
              <a:rPr lang="ru-RU" dirty="0">
                <a:solidFill>
                  <a:srgbClr val="444444"/>
                </a:solidFill>
                <a:latin typeface="Arial" panose="020B0604020202020204" pitchFamily="34" charset="0"/>
              </a:rPr>
              <a:t>97_3. В случаях, установленных пунктом 97_1 Порядка, </a:t>
            </a:r>
            <a:r>
              <a:rPr lang="ru-RU" dirty="0">
                <a:solidFill>
                  <a:srgbClr val="FF0000"/>
                </a:solidFill>
                <a:latin typeface="Arial" panose="020B0604020202020204" pitchFamily="34" charset="0"/>
              </a:rPr>
              <a:t>предыдущий результат ЕГЭ </a:t>
            </a:r>
            <a:r>
              <a:rPr lang="ru-RU" dirty="0">
                <a:solidFill>
                  <a:srgbClr val="444444"/>
                </a:solidFill>
                <a:latin typeface="Arial" panose="020B0604020202020204" pitchFamily="34" charset="0"/>
              </a:rPr>
              <a:t>по пересдаваемому учебному предмету, полученный участником ГИА в текущем году (году сдачи экзамена) (полученный в X классе в случае, установленном абзацем первым пункта 8 Порядка), </a:t>
            </a:r>
            <a:r>
              <a:rPr lang="ru-RU" dirty="0">
                <a:solidFill>
                  <a:srgbClr val="FF0000"/>
                </a:solidFill>
                <a:latin typeface="Arial" panose="020B0604020202020204" pitchFamily="34" charset="0"/>
              </a:rPr>
              <a:t>аннулируется</a:t>
            </a:r>
            <a:r>
              <a:rPr lang="ru-RU" dirty="0">
                <a:solidFill>
                  <a:srgbClr val="444444"/>
                </a:solidFill>
                <a:latin typeface="Arial" panose="020B0604020202020204" pitchFamily="34" charset="0"/>
              </a:rPr>
              <a:t> решением председателя ГЭК.".</a:t>
            </a:r>
            <a:endParaRPr lang="ru-RU" b="0" i="0" dirty="0">
              <a:solidFill>
                <a:srgbClr val="444444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473148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605BC813-AB55-4B13-AA4E-2E58C36E0377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82832" y="1556792"/>
            <a:ext cx="7978336" cy="256622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E6BA6E44-85AF-4524-9033-1C7757D1AF21}"/>
              </a:ext>
            </a:extLst>
          </p:cNvPr>
          <p:cNvSpPr txBox="1"/>
          <p:nvPr/>
        </p:nvSpPr>
        <p:spPr>
          <a:xfrm>
            <a:off x="-108520" y="217247"/>
            <a:ext cx="93610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i="1" dirty="0">
                <a:solidFill>
                  <a:srgbClr val="FF0000"/>
                </a:solidFill>
              </a:rPr>
              <a:t>Дополнительные дни </a:t>
            </a:r>
          </a:p>
          <a:p>
            <a:pPr algn="ctr"/>
            <a:r>
              <a:rPr lang="ru-RU" sz="2000" b="1" i="1" dirty="0">
                <a:solidFill>
                  <a:srgbClr val="FF0000"/>
                </a:solidFill>
              </a:rPr>
              <a:t>для пересдачи </a:t>
            </a:r>
            <a:r>
              <a:rPr lang="ru-RU" sz="2000" dirty="0">
                <a:solidFill>
                  <a:srgbClr val="FF0000"/>
                </a:solidFill>
                <a:latin typeface="Arial" panose="020B0604020202020204" pitchFamily="34" charset="0"/>
              </a:rPr>
              <a:t>по своему желанию ЕГЭ по одному учебному предмету</a:t>
            </a:r>
            <a:endParaRPr lang="ru-RU" sz="2000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77408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68E6CDDF-463A-F5A6-7AC3-274D4C5FDD33}"/>
              </a:ext>
            </a:extLst>
          </p:cNvPr>
          <p:cNvSpPr txBox="1"/>
          <p:nvPr/>
        </p:nvSpPr>
        <p:spPr>
          <a:xfrm>
            <a:off x="235132" y="990899"/>
            <a:ext cx="871296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b="1" i="0" u="sng" dirty="0">
                <a:solidFill>
                  <a:srgbClr val="FF9900"/>
                </a:solidFill>
                <a:effectLst/>
                <a:latin typeface="PT Sans" panose="020B0503020203020204" pitchFamily="34" charset="-52"/>
                <a:hlinkClick r:id="rId2"/>
              </a:rPr>
              <a:t>Федеральный закон от 29.12.2012 N 273-ФЗ "Об образовании в Российской Федерации" </a:t>
            </a:r>
            <a:endParaRPr lang="ru-RU" b="1" i="0" u="sng" dirty="0">
              <a:solidFill>
                <a:srgbClr val="FF9900"/>
              </a:solidFill>
              <a:effectLst/>
              <a:latin typeface="PT Sans" panose="020B0503020203020204" pitchFamily="34" charset="-52"/>
            </a:endParaRPr>
          </a:p>
          <a:p>
            <a:pPr algn="ctr"/>
            <a:r>
              <a:rPr lang="ru-RU" b="1" u="sng" dirty="0">
                <a:solidFill>
                  <a:srgbClr val="FF9900"/>
                </a:solidFill>
                <a:latin typeface="PT Sans" panose="020B0503020203020204" pitchFamily="34" charset="-52"/>
              </a:rPr>
              <a:t>Статья 59.</a:t>
            </a:r>
            <a:r>
              <a:rPr lang="ru-RU" dirty="0">
                <a:solidFill>
                  <a:srgbClr val="FF9900"/>
                </a:solidFill>
                <a:latin typeface="PT Sans" panose="020B0503020203020204" pitchFamily="34" charset="-52"/>
              </a:rPr>
              <a:t>  </a:t>
            </a:r>
            <a:r>
              <a:rPr lang="ru-RU" b="1" dirty="0">
                <a:solidFill>
                  <a:srgbClr val="22272F"/>
                </a:solidFill>
                <a:latin typeface="PT Serif" panose="020A0603040505020204" pitchFamily="18" charset="-52"/>
              </a:rPr>
              <a:t>Итоговая аттестация</a:t>
            </a:r>
            <a:endParaRPr lang="ru-RU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2B70F243-F8E9-575A-2E9C-8570A2FB6C81}"/>
              </a:ext>
            </a:extLst>
          </p:cNvPr>
          <p:cNvSpPr txBox="1"/>
          <p:nvPr/>
        </p:nvSpPr>
        <p:spPr>
          <a:xfrm>
            <a:off x="305526" y="1951672"/>
            <a:ext cx="8532948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3. </a:t>
            </a:r>
            <a:r>
              <a:rPr lang="ru-RU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Итоговая аттестация</a:t>
            </a:r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завершающая освоение основных образовательных программ </a:t>
            </a:r>
            <a:r>
              <a:rPr lang="ru-RU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основного общего и среднего общего образования</a:t>
            </a:r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основных профессиональных образовательных программ, </a:t>
            </a:r>
            <a:r>
              <a:rPr lang="ru-RU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является обязательной </a:t>
            </a:r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и проводится в порядке и в форме, которые установлены образовательной организацией, если иное не установлено настоящим Федеральным законом.</a:t>
            </a:r>
            <a:endParaRPr lang="ru-RU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F109E665-5A4A-E6ED-E1F9-0227F753C950}"/>
              </a:ext>
            </a:extLst>
          </p:cNvPr>
          <p:cNvSpPr txBox="1"/>
          <p:nvPr/>
        </p:nvSpPr>
        <p:spPr>
          <a:xfrm>
            <a:off x="4427984" y="-10640"/>
            <a:ext cx="460683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600" dirty="0">
                <a:hlinkClick r:id="rId3"/>
              </a:rPr>
              <a:t>https://www.consultant.ru/document/cons_doc_LAW_140174/95d9ecc180e13e58ff632723375f109b36986b8c/</a:t>
            </a:r>
            <a:r>
              <a:rPr lang="ru-RU" sz="1600" dirty="0"/>
              <a:t>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12ABB5E6-1380-0328-C3A4-D48439486C5A}"/>
              </a:ext>
            </a:extLst>
          </p:cNvPr>
          <p:cNvSpPr txBox="1"/>
          <p:nvPr/>
        </p:nvSpPr>
        <p:spPr>
          <a:xfrm>
            <a:off x="406841" y="3928109"/>
            <a:ext cx="8552564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4. </a:t>
            </a:r>
            <a:r>
              <a:rPr lang="ru-RU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Итоговая аттестация</a:t>
            </a:r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завершающая освоение </a:t>
            </a:r>
            <a:r>
              <a:rPr lang="ru-RU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имеющих</a:t>
            </a:r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государственную </a:t>
            </a:r>
            <a:r>
              <a:rPr lang="ru-RU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аккредитацию основных образовательных программ</a:t>
            </a:r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является государственной </a:t>
            </a:r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итоговой аттестацией. Государственная итоговая аттестация проводится государственными экзаменационными комиссиями в целях определения соответствия результатов освоения обучающимися основных образовательных программ соответствующим требованиям федерального государственного образовательного стандарта или образовательного стандарта.</a:t>
            </a:r>
            <a:endParaRPr lang="ru-RU" dirty="0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44C40325-D62A-4B74-B568-6B32C130D2B8}"/>
              </a:ext>
            </a:extLst>
          </p:cNvPr>
          <p:cNvSpPr/>
          <p:nvPr/>
        </p:nvSpPr>
        <p:spPr>
          <a:xfrm>
            <a:off x="2636252" y="6135377"/>
            <a:ext cx="652763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dirty="0">
                <a:solidFill>
                  <a:srgbClr val="392C69"/>
                </a:solidFill>
                <a:latin typeface="Times New Roman" panose="02020603050405020304" pitchFamily="18" charset="0"/>
              </a:rPr>
              <a:t>Об особенностях итоговой аттестации в организациях, осуществляющих образовательную деятельность, расположенных на территориях ДНР, ЛНР, Запорожской и Херсонской областей, см. </a:t>
            </a:r>
            <a:r>
              <a:rPr lang="ru-RU" sz="1200" dirty="0">
                <a:solidFill>
                  <a:srgbClr val="0000FF"/>
                </a:solidFill>
                <a:latin typeface="Times New Roman" panose="02020603050405020304" pitchFamily="18" charset="0"/>
                <a:hlinkClick r:id="rId4"/>
              </a:rPr>
              <a:t>ст. 5</a:t>
            </a:r>
            <a:r>
              <a:rPr lang="ru-RU" sz="1200" dirty="0">
                <a:solidFill>
                  <a:srgbClr val="392C69"/>
                </a:solidFill>
                <a:latin typeface="Times New Roman" panose="02020603050405020304" pitchFamily="18" charset="0"/>
              </a:rPr>
              <a:t> ФЗ от 17.02.2023 N 19-ФЗ.</a:t>
            </a:r>
            <a:endParaRPr lang="ru-RU" sz="1200" dirty="0"/>
          </a:p>
        </p:txBody>
      </p:sp>
    </p:spTree>
    <p:extLst>
      <p:ext uri="{BB962C8B-B14F-4D97-AF65-F5344CB8AC3E}">
        <p14:creationId xmlns:p14="http://schemas.microsoft.com/office/powerpoint/2010/main" xmlns="" val="255977830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ED804387-3B2D-85F5-6395-3DCC4005CC61}"/>
              </a:ext>
            </a:extLst>
          </p:cNvPr>
          <p:cNvSpPr txBox="1"/>
          <p:nvPr/>
        </p:nvSpPr>
        <p:spPr>
          <a:xfrm>
            <a:off x="323528" y="620688"/>
            <a:ext cx="8496944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ru-RU" sz="1600" dirty="0">
                <a:latin typeface="Arial" panose="020B0604020202020204" pitchFamily="34" charset="0"/>
              </a:rPr>
              <a:t>Приказ министерства просвещения Российской Федерации, федеральной службы по надзору в сфере образования и науки </a:t>
            </a:r>
            <a:r>
              <a:rPr lang="ru-RU" sz="1600" i="0" dirty="0">
                <a:effectLst/>
                <a:latin typeface="Arial" panose="020B0604020202020204" pitchFamily="34" charset="0"/>
              </a:rPr>
              <a:t>от 4 апреля 2023 года N </a:t>
            </a:r>
            <a:r>
              <a:rPr lang="ru-RU" sz="1600" dirty="0">
                <a:latin typeface="Arial" panose="020B0604020202020204" pitchFamily="34" charset="0"/>
              </a:rPr>
              <a:t>232/551</a:t>
            </a:r>
            <a:endParaRPr lang="ru-RU" sz="1600" i="0" dirty="0">
              <a:effectLst/>
              <a:latin typeface="Arial" panose="020B0604020202020204" pitchFamily="34" charset="0"/>
            </a:endParaRPr>
          </a:p>
          <a:p>
            <a:pPr algn="ctr" fontAlgn="base"/>
            <a:r>
              <a:rPr lang="ru-RU" sz="1600" i="0" dirty="0">
                <a:effectLst/>
                <a:latin typeface="Arial" panose="020B0604020202020204" pitchFamily="34" charset="0"/>
              </a:rPr>
              <a:t> </a:t>
            </a:r>
            <a:r>
              <a:rPr lang="ru-RU" sz="1600" b="1" i="0" dirty="0">
                <a:effectLst/>
                <a:latin typeface="Arial" panose="020B0604020202020204" pitchFamily="34" charset="0"/>
              </a:rPr>
              <a:t> «Об утверждении Порядка проведения государственной итоговой аттестации по образовательным программам основного общего образования»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F709FCAE-B34A-687B-7C49-6C335FACF6AF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7544" y="1962466"/>
            <a:ext cx="5041332" cy="468571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F109E665-5A4A-E6ED-E1F9-0227F753C950}"/>
              </a:ext>
            </a:extLst>
          </p:cNvPr>
          <p:cNvSpPr txBox="1"/>
          <p:nvPr/>
        </p:nvSpPr>
        <p:spPr>
          <a:xfrm>
            <a:off x="5076895" y="2694740"/>
            <a:ext cx="460683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>
                <a:hlinkClick r:id="rId3"/>
              </a:rPr>
              <a:t>https://docs.cntd.ru/document/1301373572</a:t>
            </a:r>
            <a:r>
              <a:rPr lang="ru-RU" sz="1600" dirty="0"/>
              <a:t> 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5613BEAF-BEEC-26B0-F2B4-6F4E1F908226}"/>
              </a:ext>
            </a:extLst>
          </p:cNvPr>
          <p:cNvSpPr/>
          <p:nvPr/>
        </p:nvSpPr>
        <p:spPr>
          <a:xfrm>
            <a:off x="3131840" y="8620"/>
            <a:ext cx="3024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ГИА -9</a:t>
            </a:r>
          </a:p>
        </p:txBody>
      </p:sp>
    </p:spTree>
    <p:extLst>
      <p:ext uri="{BB962C8B-B14F-4D97-AF65-F5344CB8AC3E}">
        <p14:creationId xmlns:p14="http://schemas.microsoft.com/office/powerpoint/2010/main" xmlns="" val="386409251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68701A34-54EB-F2D4-FB48-190C97EE1755}"/>
              </a:ext>
            </a:extLst>
          </p:cNvPr>
          <p:cNvSpPr txBox="1"/>
          <p:nvPr/>
        </p:nvSpPr>
        <p:spPr>
          <a:xfrm>
            <a:off x="287524" y="313162"/>
            <a:ext cx="871296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22272F"/>
                </a:solidFill>
                <a:latin typeface="PT Serif" panose="020A0603040505020204" pitchFamily="18" charset="-52"/>
              </a:rPr>
              <a:t>ГИА-9</a:t>
            </a:r>
            <a:endParaRPr lang="ru-RU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54BAE867-1CAC-C67D-0FA6-0EB336029CB4}"/>
              </a:ext>
            </a:extLst>
          </p:cNvPr>
          <p:cNvSpPr txBox="1"/>
          <p:nvPr/>
        </p:nvSpPr>
        <p:spPr>
          <a:xfrm>
            <a:off x="287524" y="313162"/>
            <a:ext cx="871296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22272F"/>
                </a:solidFill>
                <a:latin typeface="PT Serif" panose="020A0603040505020204" pitchFamily="18" charset="-52"/>
              </a:rPr>
              <a:t>ГИА-9 </a:t>
            </a:r>
          </a:p>
          <a:p>
            <a:r>
              <a:rPr lang="ru-RU" b="1" i="0" dirty="0">
                <a:solidFill>
                  <a:srgbClr val="444444"/>
                </a:solidFill>
                <a:effectLst/>
                <a:latin typeface="Arial" panose="020B0604020202020204" pitchFamily="34" charset="0"/>
              </a:rPr>
              <a:t>II. Формы проведения ГИА и участники ГИА</a:t>
            </a:r>
            <a:endParaRPr lang="ru-RU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5CE44B06-F896-84C0-A838-CE5C3F712B4C}"/>
              </a:ext>
            </a:extLst>
          </p:cNvPr>
          <p:cNvSpPr txBox="1"/>
          <p:nvPr/>
        </p:nvSpPr>
        <p:spPr>
          <a:xfrm>
            <a:off x="341205" y="1268760"/>
            <a:ext cx="8605605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b="0" i="0" dirty="0">
                <a:solidFill>
                  <a:srgbClr val="444444"/>
                </a:solidFill>
                <a:effectLst/>
                <a:latin typeface="Arial" panose="020B0604020202020204" pitchFamily="34" charset="0"/>
              </a:rPr>
              <a:t>7. К ГИА </a:t>
            </a:r>
            <a:r>
              <a:rPr lang="ru-RU" sz="28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допускаются</a:t>
            </a:r>
            <a:r>
              <a:rPr lang="ru-RU" sz="2800" b="0" i="0" dirty="0">
                <a:solidFill>
                  <a:srgbClr val="444444"/>
                </a:solidFill>
                <a:effectLst/>
                <a:latin typeface="Arial" panose="020B0604020202020204" pitchFamily="34" charset="0"/>
              </a:rPr>
              <a:t> лица, указанные в </a:t>
            </a:r>
            <a:r>
              <a:rPr lang="ru-RU" sz="2800" b="0" i="0" u="sng" dirty="0">
                <a:effectLst/>
                <a:latin typeface="Arial" panose="020B0604020202020204" pitchFamily="34" charset="0"/>
                <a:hlinkClick r:id="rId2"/>
              </a:rPr>
              <a:t>пункте 6 Порядка</a:t>
            </a:r>
            <a:r>
              <a:rPr lang="ru-RU" sz="2800" b="0" i="0" dirty="0">
                <a:solidFill>
                  <a:srgbClr val="444444"/>
                </a:solidFill>
                <a:effectLst/>
                <a:latin typeface="Arial" panose="020B0604020202020204" pitchFamily="34" charset="0"/>
              </a:rPr>
              <a:t> (за исключением экстернов):</a:t>
            </a:r>
            <a:endParaRPr lang="ru-RU" sz="2800" dirty="0">
              <a:solidFill>
                <a:srgbClr val="444444"/>
              </a:solidFill>
              <a:latin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800" b="0" i="0" dirty="0">
                <a:solidFill>
                  <a:srgbClr val="444444"/>
                </a:solidFill>
                <a:effectLst/>
                <a:latin typeface="Arial" panose="020B0604020202020204" pitchFamily="34" charset="0"/>
              </a:rPr>
              <a:t>не имеющие академической задолженности,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800" b="0" i="0" dirty="0">
                <a:solidFill>
                  <a:srgbClr val="444444"/>
                </a:solidFill>
                <a:effectLst/>
                <a:latin typeface="Arial" panose="020B0604020202020204" pitchFamily="34" charset="0"/>
              </a:rPr>
              <a:t>в полном объеме выполнившие учебный план или индивидуальный учебный план (имеющие годовые отметки по всем учебным предметам учебного плана за IX класс не ниже удовлетворительных),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ru-RU" sz="2800" b="0" i="0" dirty="0">
                <a:solidFill>
                  <a:srgbClr val="444444"/>
                </a:solidFill>
                <a:effectLst/>
                <a:latin typeface="Arial" panose="020B0604020202020204" pitchFamily="34" charset="0"/>
              </a:rPr>
              <a:t>а также имеющие результат "зачет" за итоговое собеседование по русскому языку.</a:t>
            </a:r>
            <a:endParaRPr lang="ru-RU" sz="2800" i="1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2AB9D2AD-54F6-E17D-34A5-5B2F8C99BDA1}"/>
              </a:ext>
            </a:extLst>
          </p:cNvPr>
          <p:cNvSpPr txBox="1"/>
          <p:nvPr/>
        </p:nvSpPr>
        <p:spPr>
          <a:xfrm>
            <a:off x="4950298" y="141761"/>
            <a:ext cx="489654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b="1" dirty="0">
                <a:solidFill>
                  <a:srgbClr val="FF0000"/>
                </a:solidFill>
              </a:rPr>
              <a:t>ДОПУСК К ЭКЗАМЕНАМ</a:t>
            </a:r>
          </a:p>
        </p:txBody>
      </p:sp>
    </p:spTree>
    <p:extLst>
      <p:ext uri="{BB962C8B-B14F-4D97-AF65-F5344CB8AC3E}">
        <p14:creationId xmlns:p14="http://schemas.microsoft.com/office/powerpoint/2010/main" xmlns="" val="277785397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68701A34-54EB-F2D4-FB48-190C97EE1755}"/>
              </a:ext>
            </a:extLst>
          </p:cNvPr>
          <p:cNvSpPr txBox="1"/>
          <p:nvPr/>
        </p:nvSpPr>
        <p:spPr>
          <a:xfrm>
            <a:off x="287524" y="313162"/>
            <a:ext cx="871296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22272F"/>
                </a:solidFill>
                <a:latin typeface="PT Serif" panose="020A0603040505020204" pitchFamily="18" charset="-52"/>
              </a:rPr>
              <a:t>ГИА-9</a:t>
            </a:r>
            <a:endParaRPr lang="ru-RU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54BAE867-1CAC-C67D-0FA6-0EB336029CB4}"/>
              </a:ext>
            </a:extLst>
          </p:cNvPr>
          <p:cNvSpPr txBox="1"/>
          <p:nvPr/>
        </p:nvSpPr>
        <p:spPr>
          <a:xfrm>
            <a:off x="287524" y="313162"/>
            <a:ext cx="871296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22272F"/>
                </a:solidFill>
                <a:latin typeface="PT Serif" panose="020A0603040505020204" pitchFamily="18" charset="-52"/>
              </a:rPr>
              <a:t>ГИА-9 </a:t>
            </a:r>
          </a:p>
          <a:p>
            <a:r>
              <a:rPr lang="ru-RU" b="1" i="0" dirty="0">
                <a:solidFill>
                  <a:srgbClr val="444444"/>
                </a:solidFill>
                <a:effectLst/>
                <a:latin typeface="Arial" panose="020B0604020202020204" pitchFamily="34" charset="0"/>
              </a:rPr>
              <a:t>II. Формы проведения ГИА и участники ГИА</a:t>
            </a:r>
            <a:endParaRPr lang="ru-RU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5CE44B06-F896-84C0-A838-CE5C3F712B4C}"/>
              </a:ext>
            </a:extLst>
          </p:cNvPr>
          <p:cNvSpPr txBox="1"/>
          <p:nvPr/>
        </p:nvSpPr>
        <p:spPr>
          <a:xfrm>
            <a:off x="286874" y="1052736"/>
            <a:ext cx="8605605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b="0" i="0" dirty="0">
                <a:solidFill>
                  <a:srgbClr val="444444"/>
                </a:solidFill>
                <a:effectLst/>
                <a:latin typeface="Arial" panose="020B0604020202020204" pitchFamily="34" charset="0"/>
              </a:rPr>
              <a:t>8. ГИА в форме ОГЭ и (или) ГВЭ включает в себя </a:t>
            </a:r>
            <a:r>
              <a:rPr lang="ru-RU" b="0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четыре экзамена </a:t>
            </a:r>
            <a:r>
              <a:rPr lang="ru-RU" b="0" i="0" dirty="0">
                <a:solidFill>
                  <a:srgbClr val="444444"/>
                </a:solidFill>
                <a:effectLst/>
                <a:latin typeface="Arial" panose="020B0604020202020204" pitchFamily="34" charset="0"/>
              </a:rPr>
              <a:t>по следующим учебным предметам: </a:t>
            </a:r>
          </a:p>
          <a:p>
            <a:pPr algn="ctr"/>
            <a:endParaRPr lang="ru-RU" dirty="0">
              <a:solidFill>
                <a:srgbClr val="444444"/>
              </a:solidFill>
              <a:latin typeface="Arial" panose="020B0604020202020204" pitchFamily="34" charset="0"/>
            </a:endParaRPr>
          </a:p>
          <a:p>
            <a:r>
              <a:rPr lang="ru-RU" u="sng" dirty="0">
                <a:solidFill>
                  <a:srgbClr val="444444"/>
                </a:solidFill>
                <a:latin typeface="Arial" panose="020B0604020202020204" pitchFamily="34" charset="0"/>
              </a:rPr>
              <a:t>Обязательные:</a:t>
            </a:r>
            <a:r>
              <a:rPr lang="ru-RU" dirty="0">
                <a:solidFill>
                  <a:srgbClr val="444444"/>
                </a:solidFill>
                <a:latin typeface="Arial" panose="020B0604020202020204" pitchFamily="34" charset="0"/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444444"/>
                </a:solidFill>
                <a:effectLst/>
                <a:latin typeface="Arial" panose="020B0604020202020204" pitchFamily="34" charset="0"/>
              </a:rPr>
              <a:t>русский язык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444444"/>
                </a:solidFill>
                <a:effectLst/>
                <a:latin typeface="Arial" panose="020B0604020202020204" pitchFamily="34" charset="0"/>
              </a:rPr>
              <a:t>математика.</a:t>
            </a:r>
          </a:p>
          <a:p>
            <a:r>
              <a:rPr lang="ru-RU" u="sng" dirty="0">
                <a:solidFill>
                  <a:srgbClr val="444444"/>
                </a:solidFill>
                <a:latin typeface="Arial" panose="020B0604020202020204" pitchFamily="34" charset="0"/>
              </a:rPr>
              <a:t>Учебные предметы </a:t>
            </a:r>
            <a:r>
              <a:rPr lang="ru-RU" b="0" i="0" u="sng" dirty="0">
                <a:solidFill>
                  <a:srgbClr val="444444"/>
                </a:solidFill>
                <a:effectLst/>
                <a:latin typeface="Arial" panose="020B0604020202020204" pitchFamily="34" charset="0"/>
              </a:rPr>
              <a:t>по выбору: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444444"/>
                </a:solidFill>
                <a:latin typeface="Arial" panose="020B0604020202020204" pitchFamily="34" charset="0"/>
              </a:rPr>
              <a:t>биология,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444444"/>
                </a:solidFill>
                <a:latin typeface="Arial" panose="020B0604020202020204" pitchFamily="34" charset="0"/>
              </a:rPr>
              <a:t>география,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444444"/>
                </a:solidFill>
                <a:latin typeface="Arial" panose="020B0604020202020204" pitchFamily="34" charset="0"/>
              </a:rPr>
              <a:t>иностранные языки (английский, французский, немецкий и испанский),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444444"/>
                </a:solidFill>
                <a:latin typeface="Arial" panose="020B0604020202020204" pitchFamily="34" charset="0"/>
              </a:rPr>
              <a:t>информатика,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444444"/>
                </a:solidFill>
                <a:latin typeface="Arial" panose="020B0604020202020204" pitchFamily="34" charset="0"/>
              </a:rPr>
              <a:t>история,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444444"/>
                </a:solidFill>
                <a:latin typeface="Arial" panose="020B0604020202020204" pitchFamily="34" charset="0"/>
              </a:rPr>
              <a:t>литература,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444444"/>
                </a:solidFill>
                <a:latin typeface="Arial" panose="020B0604020202020204" pitchFamily="34" charset="0"/>
              </a:rPr>
              <a:t>обществознание,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444444"/>
                </a:solidFill>
                <a:effectLst/>
                <a:latin typeface="Arial" panose="020B0604020202020204" pitchFamily="34" charset="0"/>
              </a:rPr>
              <a:t>физика,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444444"/>
                </a:solidFill>
                <a:effectLst/>
                <a:latin typeface="Arial" panose="020B0604020202020204" pitchFamily="34" charset="0"/>
              </a:rPr>
              <a:t>химия,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b="0" i="0" dirty="0">
              <a:solidFill>
                <a:srgbClr val="444444"/>
              </a:solidFill>
              <a:effectLst/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i="1" dirty="0">
                <a:solidFill>
                  <a:srgbClr val="444444"/>
                </a:solidFill>
                <a:latin typeface="Arial" panose="020B0604020202020204" pitchFamily="34" charset="0"/>
              </a:rPr>
              <a:t>родной язык и (или) родная литература (если изучали).</a:t>
            </a:r>
            <a:endParaRPr lang="ru-RU" i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3BD875E4-E78B-6FB3-321A-B28A8DB9A771}"/>
              </a:ext>
            </a:extLst>
          </p:cNvPr>
          <p:cNvSpPr txBox="1"/>
          <p:nvPr/>
        </p:nvSpPr>
        <p:spPr>
          <a:xfrm>
            <a:off x="4860488" y="4005064"/>
            <a:ext cx="4032447" cy="160043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400" b="0" i="0" dirty="0">
                <a:effectLst/>
                <a:latin typeface="Arial" panose="020B0604020202020204" pitchFamily="34" charset="0"/>
              </a:rPr>
              <a:t>Для участников ГИА с </a:t>
            </a:r>
            <a:r>
              <a:rPr lang="ru-RU" sz="14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ограниченными возможностями здоровья</a:t>
            </a:r>
            <a:r>
              <a:rPr lang="ru-RU" sz="1400" b="0" i="0" dirty="0">
                <a:effectLst/>
                <a:latin typeface="Arial" panose="020B0604020202020204" pitchFamily="34" charset="0"/>
              </a:rPr>
              <a:t>, участников ГИА - </a:t>
            </a:r>
            <a:r>
              <a:rPr lang="ru-RU" sz="14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детей-инвалидов</a:t>
            </a:r>
            <a:r>
              <a:rPr lang="ru-RU" sz="1400" b="0" i="0" dirty="0">
                <a:effectLst/>
                <a:latin typeface="Arial" panose="020B0604020202020204" pitchFamily="34" charset="0"/>
              </a:rPr>
              <a:t> и </a:t>
            </a:r>
            <a:r>
              <a:rPr lang="ru-RU" sz="14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инвалидов</a:t>
            </a:r>
            <a:r>
              <a:rPr lang="ru-RU" sz="1400" b="0" i="0" dirty="0">
                <a:effectLst/>
                <a:latin typeface="Arial" panose="020B0604020202020204" pitchFamily="34" charset="0"/>
              </a:rPr>
              <a:t> ГИА </a:t>
            </a:r>
            <a:r>
              <a:rPr lang="ru-RU" sz="14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по их желанию</a:t>
            </a:r>
            <a:r>
              <a:rPr lang="ru-RU" sz="1400" b="0" i="0" dirty="0">
                <a:effectLst/>
                <a:latin typeface="Arial" panose="020B0604020202020204" pitchFamily="34" charset="0"/>
              </a:rPr>
              <a:t> проводится только по обязательным учебным предметам (далее - участники ГИА, проходящие ГИА </a:t>
            </a:r>
            <a:r>
              <a:rPr lang="ru-RU" sz="14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только по обязательным </a:t>
            </a:r>
            <a:r>
              <a:rPr lang="ru-RU" sz="1400" b="0" i="0" dirty="0">
                <a:effectLst/>
                <a:latin typeface="Arial" panose="020B0604020202020204" pitchFamily="34" charset="0"/>
              </a:rPr>
              <a:t>учебным предметам).</a:t>
            </a:r>
            <a:endParaRPr lang="ru-RU" sz="14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493B9E08-4417-9B90-2F9E-1029C2D676E1}"/>
              </a:ext>
            </a:extLst>
          </p:cNvPr>
          <p:cNvSpPr txBox="1"/>
          <p:nvPr/>
        </p:nvSpPr>
        <p:spPr>
          <a:xfrm>
            <a:off x="4950298" y="141761"/>
            <a:ext cx="489654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b="1" dirty="0">
                <a:solidFill>
                  <a:srgbClr val="FF0000"/>
                </a:solidFill>
              </a:rPr>
              <a:t>ПЕРЕЧЕНЬ ЭКЗАМЕНОВ</a:t>
            </a:r>
          </a:p>
        </p:txBody>
      </p:sp>
    </p:spTree>
    <p:extLst>
      <p:ext uri="{BB962C8B-B14F-4D97-AF65-F5344CB8AC3E}">
        <p14:creationId xmlns:p14="http://schemas.microsoft.com/office/powerpoint/2010/main" xmlns="" val="11823804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68701A34-54EB-F2D4-FB48-190C97EE1755}"/>
              </a:ext>
            </a:extLst>
          </p:cNvPr>
          <p:cNvSpPr txBox="1"/>
          <p:nvPr/>
        </p:nvSpPr>
        <p:spPr>
          <a:xfrm>
            <a:off x="287524" y="313162"/>
            <a:ext cx="871296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22272F"/>
                </a:solidFill>
                <a:latin typeface="PT Serif" panose="020A0603040505020204" pitchFamily="18" charset="-52"/>
              </a:rPr>
              <a:t>ГИА-9</a:t>
            </a:r>
            <a:endParaRPr lang="ru-RU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4BC00351-AC8D-6B32-AFEA-C7BDCB045967}"/>
              </a:ext>
            </a:extLst>
          </p:cNvPr>
          <p:cNvSpPr txBox="1"/>
          <p:nvPr/>
        </p:nvSpPr>
        <p:spPr>
          <a:xfrm>
            <a:off x="287524" y="313162"/>
            <a:ext cx="871296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22272F"/>
                </a:solidFill>
                <a:latin typeface="PT Serif" panose="020A0603040505020204" pitchFamily="18" charset="-52"/>
              </a:rPr>
              <a:t>ГИА-9 </a:t>
            </a:r>
          </a:p>
          <a:p>
            <a:r>
              <a:rPr lang="ru-RU" b="1" i="0" dirty="0">
                <a:solidFill>
                  <a:srgbClr val="444444"/>
                </a:solidFill>
                <a:effectLst/>
                <a:latin typeface="Arial" panose="020B0604020202020204" pitchFamily="34" charset="0"/>
              </a:rPr>
              <a:t>II. Формы проведения ГИА и участники ГИА</a:t>
            </a:r>
            <a:endParaRPr lang="ru-RU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383C1B22-EB82-CF78-566C-5ED9B08513F3}"/>
              </a:ext>
            </a:extLst>
          </p:cNvPr>
          <p:cNvSpPr txBox="1"/>
          <p:nvPr/>
        </p:nvSpPr>
        <p:spPr>
          <a:xfrm>
            <a:off x="305526" y="1376189"/>
            <a:ext cx="8532948" cy="16927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b="0" i="0" dirty="0">
                <a:solidFill>
                  <a:srgbClr val="444444"/>
                </a:solidFill>
                <a:effectLst/>
                <a:latin typeface="Arial" panose="020B0604020202020204" pitchFamily="34" charset="0"/>
              </a:rPr>
              <a:t>12. </a:t>
            </a:r>
            <a:r>
              <a:rPr lang="ru-RU" b="0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Заявления</a:t>
            </a:r>
            <a:r>
              <a:rPr lang="ru-RU" b="0" i="0" dirty="0">
                <a:solidFill>
                  <a:srgbClr val="444444"/>
                </a:solidFill>
                <a:effectLst/>
                <a:latin typeface="Arial" panose="020B0604020202020204" pitchFamily="34" charset="0"/>
              </a:rPr>
              <a:t> с указанием учебных предметов, форм (формы) ГИА (для лиц, указанных в </a:t>
            </a:r>
            <a:r>
              <a:rPr lang="ru-RU" b="0" i="0" u="sng" dirty="0">
                <a:effectLst/>
                <a:latin typeface="Arial" panose="020B0604020202020204" pitchFamily="34" charset="0"/>
                <a:hlinkClick r:id="rId2"/>
              </a:rPr>
              <a:t>подпункте 2 пункта 6 Порядка</a:t>
            </a:r>
            <a:r>
              <a:rPr lang="ru-RU" b="0" i="0" dirty="0">
                <a:solidFill>
                  <a:srgbClr val="444444"/>
                </a:solidFill>
                <a:effectLst/>
                <a:latin typeface="Arial" panose="020B0604020202020204" pitchFamily="34" charset="0"/>
              </a:rPr>
              <a:t>), языка, на котором планируется сдавать экзамены (в случае, установленном </a:t>
            </a:r>
            <a:r>
              <a:rPr lang="ru-RU" b="0" i="0" u="sng" dirty="0">
                <a:effectLst/>
                <a:latin typeface="Arial" panose="020B0604020202020204" pitchFamily="34" charset="0"/>
                <a:hlinkClick r:id="rId2"/>
              </a:rPr>
              <a:t>пунктом 9 Порядка</a:t>
            </a:r>
            <a:r>
              <a:rPr lang="ru-RU" b="0" i="0" dirty="0">
                <a:solidFill>
                  <a:srgbClr val="444444"/>
                </a:solidFill>
                <a:effectLst/>
                <a:latin typeface="Arial" panose="020B0604020202020204" pitchFamily="34" charset="0"/>
              </a:rPr>
              <a:t>), а также сроков участия в ГИА (далее - заявления об участии в ГИА) подаются </a:t>
            </a:r>
          </a:p>
          <a:p>
            <a:pPr algn="ctr"/>
            <a:r>
              <a:rPr lang="ru-RU" sz="32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до 1 марта</a:t>
            </a:r>
            <a:r>
              <a:rPr lang="ru-RU" b="0" i="0" dirty="0">
                <a:solidFill>
                  <a:srgbClr val="444444"/>
                </a:solidFill>
                <a:effectLst/>
                <a:latin typeface="Arial" panose="020B0604020202020204" pitchFamily="34" charset="0"/>
              </a:rPr>
              <a:t> включительно:</a:t>
            </a:r>
            <a:endParaRPr lang="ru-RU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21B5B3DD-4C7A-2DEF-6994-F891925FD1CE}"/>
              </a:ext>
            </a:extLst>
          </p:cNvPr>
          <p:cNvSpPr txBox="1"/>
          <p:nvPr/>
        </p:nvSpPr>
        <p:spPr>
          <a:xfrm>
            <a:off x="377534" y="3778968"/>
            <a:ext cx="838893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 fontAlgn="base">
              <a:buAutoNum type="arabicParenR"/>
            </a:pPr>
            <a:r>
              <a:rPr lang="ru-RU" b="0" i="0" dirty="0">
                <a:solidFill>
                  <a:srgbClr val="444444"/>
                </a:solidFill>
                <a:effectLst/>
                <a:latin typeface="Arial" panose="020B0604020202020204" pitchFamily="34" charset="0"/>
              </a:rPr>
              <a:t>лицами, указанными в </a:t>
            </a:r>
            <a:r>
              <a:rPr lang="ru-RU" b="0" i="0" u="sng" dirty="0">
                <a:solidFill>
                  <a:srgbClr val="444444"/>
                </a:solidFill>
                <a:effectLst/>
                <a:latin typeface="Arial" panose="020B0604020202020204" pitchFamily="34" charset="0"/>
                <a:hlinkClick r:id="rId2"/>
              </a:rPr>
              <a:t>пункте 6 Порядка</a:t>
            </a:r>
            <a:r>
              <a:rPr lang="ru-RU" b="0" i="0" dirty="0">
                <a:solidFill>
                  <a:srgbClr val="444444"/>
                </a:solidFill>
                <a:effectLst/>
                <a:latin typeface="Arial" panose="020B0604020202020204" pitchFamily="34" charset="0"/>
              </a:rPr>
              <a:t> (за исключением экстернов),</a:t>
            </a:r>
          </a:p>
          <a:p>
            <a:pPr algn="just" fontAlgn="base">
              <a:buFontTx/>
              <a:buChar char="-"/>
            </a:pPr>
            <a:r>
              <a:rPr lang="ru-RU" b="0" i="0" dirty="0" smtClean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в </a:t>
            </a:r>
            <a:r>
              <a:rPr lang="ru-RU" b="0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образовательные организации</a:t>
            </a:r>
            <a:r>
              <a:rPr lang="ru-RU" b="0" i="0" dirty="0">
                <a:solidFill>
                  <a:srgbClr val="444444"/>
                </a:solidFill>
                <a:effectLst/>
                <a:latin typeface="Arial" panose="020B0604020202020204" pitchFamily="34" charset="0"/>
              </a:rPr>
              <a:t>, в которых указанные лица осваивают образовательные программы основного общего образования;</a:t>
            </a:r>
          </a:p>
          <a:p>
            <a:pPr marL="285750" indent="-285750" algn="just" fontAlgn="base">
              <a:buFontTx/>
              <a:buChar char="-"/>
            </a:pPr>
            <a:endParaRPr lang="ru-RU" dirty="0">
              <a:solidFill>
                <a:srgbClr val="444444"/>
              </a:solidFill>
              <a:latin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28B5E809-76F2-BE18-684D-133681E55537}"/>
              </a:ext>
            </a:extLst>
          </p:cNvPr>
          <p:cNvSpPr txBox="1"/>
          <p:nvPr/>
        </p:nvSpPr>
        <p:spPr>
          <a:xfrm>
            <a:off x="4950298" y="141761"/>
            <a:ext cx="489654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b="1" dirty="0">
                <a:solidFill>
                  <a:srgbClr val="FF0000"/>
                </a:solidFill>
              </a:rPr>
              <a:t>ПОДАЧА ЗАЯВЛЕНИЙ</a:t>
            </a:r>
          </a:p>
        </p:txBody>
      </p:sp>
    </p:spTree>
    <p:extLst>
      <p:ext uri="{BB962C8B-B14F-4D97-AF65-F5344CB8AC3E}">
        <p14:creationId xmlns:p14="http://schemas.microsoft.com/office/powerpoint/2010/main" xmlns="" val="249641429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68701A34-54EB-F2D4-FB48-190C97EE1755}"/>
              </a:ext>
            </a:extLst>
          </p:cNvPr>
          <p:cNvSpPr txBox="1"/>
          <p:nvPr/>
        </p:nvSpPr>
        <p:spPr>
          <a:xfrm>
            <a:off x="287524" y="313162"/>
            <a:ext cx="871296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22272F"/>
                </a:solidFill>
                <a:latin typeface="PT Serif" panose="020A0603040505020204" pitchFamily="18" charset="-52"/>
              </a:rPr>
              <a:t>ГИА-9</a:t>
            </a:r>
            <a:endParaRPr lang="ru-RU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4BC00351-AC8D-6B32-AFEA-C7BDCB045967}"/>
              </a:ext>
            </a:extLst>
          </p:cNvPr>
          <p:cNvSpPr txBox="1"/>
          <p:nvPr/>
        </p:nvSpPr>
        <p:spPr>
          <a:xfrm>
            <a:off x="287524" y="313162"/>
            <a:ext cx="871296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22272F"/>
                </a:solidFill>
                <a:latin typeface="PT Serif" panose="020A0603040505020204" pitchFamily="18" charset="-52"/>
              </a:rPr>
              <a:t>ГИА-9 </a:t>
            </a:r>
          </a:p>
          <a:p>
            <a:r>
              <a:rPr lang="en-US" b="1" i="0" dirty="0">
                <a:solidFill>
                  <a:srgbClr val="444444"/>
                </a:solidFill>
                <a:effectLst/>
                <a:latin typeface="Arial" panose="020B0604020202020204" pitchFamily="34" charset="0"/>
              </a:rPr>
              <a:t>IV. </a:t>
            </a:r>
            <a:r>
              <a:rPr lang="ru-RU" b="1" i="0" dirty="0">
                <a:solidFill>
                  <a:srgbClr val="444444"/>
                </a:solidFill>
                <a:effectLst/>
                <a:latin typeface="Arial" panose="020B0604020202020204" pitchFamily="34" charset="0"/>
              </a:rPr>
              <a:t>Организация проведения ГИА</a:t>
            </a:r>
          </a:p>
        </p:txBody>
      </p:sp>
      <p:sp>
        <p:nvSpPr>
          <p:cNvPr id="7" name="AutoShape 5">
            <a:extLst>
              <a:ext uri="{FF2B5EF4-FFF2-40B4-BE49-F238E27FC236}">
                <a16:creationId xmlns:a16="http://schemas.microsoft.com/office/drawing/2014/main" xmlns="" id="{F5DDF169-131D-1AA0-8F7D-38A453EB7836}"/>
              </a:ext>
            </a:extLst>
          </p:cNvPr>
          <p:cNvSpPr>
            <a:spLocks noChangeAspect="1" noChangeArrowheads="1"/>
          </p:cNvSpPr>
          <p:nvPr/>
        </p:nvSpPr>
        <p:spPr bwMode="auto">
          <a:xfrm rot="10800000">
            <a:off x="10083140" y="247173"/>
            <a:ext cx="51634" cy="45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B8FB9F25-9B92-A62C-7F17-3E226D2B2622}"/>
              </a:ext>
            </a:extLst>
          </p:cNvPr>
          <p:cNvSpPr txBox="1"/>
          <p:nvPr/>
        </p:nvSpPr>
        <p:spPr>
          <a:xfrm>
            <a:off x="611560" y="1052736"/>
            <a:ext cx="331236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000" i="1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ГИА проводится в досрочный, основной и дополнительный периоды. В каждом из периодов проведения ГИА предусматриваются резервные сроки.</a:t>
            </a:r>
            <a:endParaRPr lang="ru-RU" sz="1000" i="1" dirty="0">
              <a:solidFill>
                <a:srgbClr val="FF000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10F2EDC5-75D9-8668-9D3E-F256AB0FEF4A}"/>
              </a:ext>
            </a:extLst>
          </p:cNvPr>
          <p:cNvSpPr txBox="1"/>
          <p:nvPr/>
        </p:nvSpPr>
        <p:spPr>
          <a:xfrm>
            <a:off x="5004048" y="326427"/>
            <a:ext cx="489654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b="1" dirty="0">
                <a:solidFill>
                  <a:srgbClr val="FF0000"/>
                </a:solidFill>
              </a:rPr>
              <a:t>ДАТЫ ЭКЗАМЕНОВ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5E2C3B0E-0FDD-DB31-BEC4-16351C5F9182}"/>
              </a:ext>
            </a:extLst>
          </p:cNvPr>
          <p:cNvSpPr txBox="1"/>
          <p:nvPr/>
        </p:nvSpPr>
        <p:spPr>
          <a:xfrm>
            <a:off x="5436096" y="2111144"/>
            <a:ext cx="3483040" cy="21612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ctr">
              <a:lnSpc>
                <a:spcPct val="150000"/>
              </a:lnSpc>
              <a:spcAft>
                <a:spcPts val="1000"/>
              </a:spcAft>
            </a:pPr>
            <a:r>
              <a:rPr lang="ru-RU" sz="18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ОГЭ по всем учебным предметам начинается в </a:t>
            </a:r>
            <a:r>
              <a:rPr lang="ru-RU" sz="32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10.00</a:t>
            </a:r>
            <a:r>
              <a:rPr lang="ru-RU" sz="18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indent="450215" algn="ctr">
              <a:lnSpc>
                <a:spcPct val="150000"/>
              </a:lnSpc>
              <a:spcAft>
                <a:spcPts val="1000"/>
              </a:spcAft>
            </a:pPr>
            <a:r>
              <a:rPr lang="ru-RU" sz="18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местному времени.</a:t>
            </a:r>
            <a:endParaRPr lang="ru-RU" sz="14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12851AC0-EA76-42A2-95B2-411DF01EF276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/>
          <a:srcRect b="20028"/>
          <a:stretch/>
        </p:blipFill>
        <p:spPr>
          <a:xfrm>
            <a:off x="82299" y="1853865"/>
            <a:ext cx="5353797" cy="467770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E9A219FE-B167-4555-809C-0173C2033517}"/>
              </a:ext>
            </a:extLst>
          </p:cNvPr>
          <p:cNvSpPr/>
          <p:nvPr/>
        </p:nvSpPr>
        <p:spPr>
          <a:xfrm>
            <a:off x="4455916" y="755729"/>
            <a:ext cx="45720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200" dirty="0">
                <a:hlinkClick r:id="rId3"/>
              </a:rPr>
              <a:t>http://publication.pravo.gov.ru/document/0001202412110006</a:t>
            </a:r>
            <a:r>
              <a:rPr lang="ru-RU" sz="1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184593360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utoShape 5">
            <a:extLst>
              <a:ext uri="{FF2B5EF4-FFF2-40B4-BE49-F238E27FC236}">
                <a16:creationId xmlns:a16="http://schemas.microsoft.com/office/drawing/2014/main" xmlns="" id="{F5DDF169-131D-1AA0-8F7D-38A453EB7836}"/>
              </a:ext>
            </a:extLst>
          </p:cNvPr>
          <p:cNvSpPr>
            <a:spLocks noChangeAspect="1" noChangeArrowheads="1"/>
          </p:cNvSpPr>
          <p:nvPr/>
        </p:nvSpPr>
        <p:spPr bwMode="auto">
          <a:xfrm rot="10800000">
            <a:off x="10083140" y="247173"/>
            <a:ext cx="51634" cy="45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E3664B91-456C-4535-D8F1-C40A26AB8CB4}"/>
              </a:ext>
            </a:extLst>
          </p:cNvPr>
          <p:cNvSpPr txBox="1"/>
          <p:nvPr/>
        </p:nvSpPr>
        <p:spPr>
          <a:xfrm>
            <a:off x="2123728" y="211781"/>
            <a:ext cx="489654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b="1" dirty="0">
                <a:solidFill>
                  <a:srgbClr val="FF0000"/>
                </a:solidFill>
              </a:rPr>
              <a:t>ДАТЫ ЭКЗАМЕНОВ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F86A4420-543B-401D-9358-821997642801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1484784"/>
            <a:ext cx="8170629" cy="388843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xmlns="" val="1856871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utoShape 5">
            <a:extLst>
              <a:ext uri="{FF2B5EF4-FFF2-40B4-BE49-F238E27FC236}">
                <a16:creationId xmlns:a16="http://schemas.microsoft.com/office/drawing/2014/main" xmlns="" id="{F5DDF169-131D-1AA0-8F7D-38A453EB7836}"/>
              </a:ext>
            </a:extLst>
          </p:cNvPr>
          <p:cNvSpPr>
            <a:spLocks noChangeAspect="1" noChangeArrowheads="1"/>
          </p:cNvSpPr>
          <p:nvPr/>
        </p:nvSpPr>
        <p:spPr bwMode="auto">
          <a:xfrm rot="10800000">
            <a:off x="10083140" y="247173"/>
            <a:ext cx="51634" cy="45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E3664B91-456C-4535-D8F1-C40A26AB8CB4}"/>
              </a:ext>
            </a:extLst>
          </p:cNvPr>
          <p:cNvSpPr txBox="1"/>
          <p:nvPr/>
        </p:nvSpPr>
        <p:spPr>
          <a:xfrm>
            <a:off x="5153756" y="292893"/>
            <a:ext cx="489654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b="1" dirty="0">
                <a:solidFill>
                  <a:srgbClr val="FF0000"/>
                </a:solidFill>
              </a:rPr>
              <a:t>ВРЕМЯ ЭКЗАМЕНОВ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3F7A8D57-8B7C-A530-4F50-0C6AAF25D762}"/>
              </a:ext>
            </a:extLst>
          </p:cNvPr>
          <p:cNvSpPr txBox="1"/>
          <p:nvPr/>
        </p:nvSpPr>
        <p:spPr>
          <a:xfrm>
            <a:off x="827584" y="1119810"/>
            <a:ext cx="7992888" cy="44285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10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Продолжительность ОГЭ </a:t>
            </a:r>
          </a:p>
          <a:p>
            <a:pPr indent="450215" algn="just">
              <a:lnSpc>
                <a:spcPct val="150000"/>
              </a:lnSpc>
              <a:spcAft>
                <a:spcPts val="10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литературе, математике, русскому языку составляет 3 часа 55 минут (235 минут); </a:t>
            </a:r>
          </a:p>
          <a:p>
            <a:pPr indent="450215" algn="just">
              <a:lnSpc>
                <a:spcPct val="150000"/>
              </a:lnSpc>
              <a:spcAft>
                <a:spcPts val="10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истории, обществознанию, физике, химии – 3 часа (180 минут); </a:t>
            </a:r>
          </a:p>
          <a:p>
            <a:pPr indent="450215" algn="just">
              <a:lnSpc>
                <a:spcPct val="150000"/>
              </a:lnSpc>
              <a:spcAft>
                <a:spcPts val="10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биологии, географии, информатике – 2 часа 30 минут (150 минут); </a:t>
            </a:r>
          </a:p>
          <a:p>
            <a:pPr indent="450215" algn="just">
              <a:lnSpc>
                <a:spcPct val="150000"/>
              </a:lnSpc>
              <a:spcAft>
                <a:spcPts val="10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иностранным языкам (английский, испанский, немецкий, французский) (письменная часть) – 2 часа (120 минут); </a:t>
            </a:r>
          </a:p>
          <a:p>
            <a:pPr indent="450215" algn="just">
              <a:lnSpc>
                <a:spcPct val="150000"/>
              </a:lnSpc>
              <a:spcAft>
                <a:spcPts val="10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иностранным языкам (английский, испанский, немецкий, французский) (устная часть) – 15 минут.</a:t>
            </a:r>
            <a:endParaRPr lang="ru-RU" sz="1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8EA8BF1C-BBA9-6B32-8DFA-274AE9A8B884}"/>
              </a:ext>
            </a:extLst>
          </p:cNvPr>
          <p:cNvSpPr txBox="1"/>
          <p:nvPr/>
        </p:nvSpPr>
        <p:spPr>
          <a:xfrm>
            <a:off x="971600" y="6021288"/>
            <a:ext cx="74324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>
                <a:solidFill>
                  <a:srgbClr val="FF0000"/>
                </a:solidFill>
              </a:rPr>
              <a:t>Дополнительную информацию по экзаменам смотрите </a:t>
            </a:r>
          </a:p>
          <a:p>
            <a:pPr algn="ctr"/>
            <a:r>
              <a:rPr lang="ru-RU" b="1" i="1" dirty="0">
                <a:solidFill>
                  <a:srgbClr val="FF0000"/>
                </a:solidFill>
              </a:rPr>
              <a:t>в «Памятке для родителей»</a:t>
            </a:r>
          </a:p>
        </p:txBody>
      </p:sp>
    </p:spTree>
    <p:extLst>
      <p:ext uri="{BB962C8B-B14F-4D97-AF65-F5344CB8AC3E}">
        <p14:creationId xmlns:p14="http://schemas.microsoft.com/office/powerpoint/2010/main" xmlns="" val="19105890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1"/>
          <p:cNvSpPr txBox="1">
            <a:spLocks/>
          </p:cNvSpPr>
          <p:nvPr/>
        </p:nvSpPr>
        <p:spPr>
          <a:xfrm>
            <a:off x="7010400" y="87133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ru-RU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85800"/>
            <a:endParaRPr lang="ru-RU" dirty="0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xmlns="" id="{79836EA1-225C-70B2-AD68-39DA28A1ADC7}"/>
              </a:ext>
            </a:extLst>
          </p:cNvPr>
          <p:cNvSpPr/>
          <p:nvPr/>
        </p:nvSpPr>
        <p:spPr>
          <a:xfrm>
            <a:off x="215516" y="97654"/>
            <a:ext cx="871296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Итоговое собеседование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7A542755-DBC9-5AC9-5D0B-59A19DBA7458}"/>
              </a:ext>
            </a:extLst>
          </p:cNvPr>
          <p:cNvSpPr txBox="1"/>
          <p:nvPr/>
        </p:nvSpPr>
        <p:spPr>
          <a:xfrm>
            <a:off x="539552" y="900815"/>
            <a:ext cx="8064896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/>
              <a:t>Общая информация:</a:t>
            </a:r>
          </a:p>
          <a:p>
            <a:r>
              <a:rPr lang="ru-RU" sz="3200" dirty="0"/>
              <a:t>Результатом итогового собеседования является «зачет» – допуск к ГИА или «незачет».</a:t>
            </a:r>
          </a:p>
          <a:p>
            <a:pPr algn="ctr"/>
            <a:endParaRPr lang="ru-RU" sz="3200" i="1" dirty="0"/>
          </a:p>
          <a:p>
            <a:pPr algn="ctr"/>
            <a:r>
              <a:rPr lang="ru-RU" sz="3200" i="1" dirty="0"/>
              <a:t>При отрицательном результате есть возможность пересдачи.</a:t>
            </a:r>
          </a:p>
          <a:p>
            <a:endParaRPr lang="ru-RU" sz="3200" dirty="0"/>
          </a:p>
          <a:p>
            <a:r>
              <a:rPr lang="ru-RU" sz="3200" dirty="0"/>
              <a:t>Основная дата: 12.02.2025г.</a:t>
            </a:r>
          </a:p>
          <a:p>
            <a:r>
              <a:rPr lang="ru-RU" sz="3200" dirty="0"/>
              <a:t>Время написания: 15 мин.</a:t>
            </a:r>
          </a:p>
          <a:p>
            <a:endParaRPr lang="ru-RU" sz="3200" dirty="0"/>
          </a:p>
          <a:p>
            <a:pPr algn="ctr"/>
            <a:r>
              <a:rPr lang="ru-RU" sz="2800" i="1" dirty="0"/>
              <a:t>Даты пересдачи: 12 марта, 21 апреля 2025г. </a:t>
            </a:r>
          </a:p>
        </p:txBody>
      </p:sp>
    </p:spTree>
    <p:extLst>
      <p:ext uri="{BB962C8B-B14F-4D97-AF65-F5344CB8AC3E}">
        <p14:creationId xmlns:p14="http://schemas.microsoft.com/office/powerpoint/2010/main" xmlns="" val="1174151021"/>
      </p:ext>
    </p:extLst>
  </p:cSld>
  <p:clrMapOvr>
    <a:masterClrMapping/>
  </p:clrMapOvr>
  <p:transition spd="slow">
    <p:wipe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68701A34-54EB-F2D4-FB48-190C97EE1755}"/>
              </a:ext>
            </a:extLst>
          </p:cNvPr>
          <p:cNvSpPr txBox="1"/>
          <p:nvPr/>
        </p:nvSpPr>
        <p:spPr>
          <a:xfrm>
            <a:off x="287524" y="313162"/>
            <a:ext cx="871296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22272F"/>
                </a:solidFill>
                <a:latin typeface="PT Serif" panose="020A0603040505020204" pitchFamily="18" charset="-52"/>
              </a:rPr>
              <a:t>ГИА-9</a:t>
            </a:r>
            <a:endParaRPr lang="ru-RU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4BC00351-AC8D-6B32-AFEA-C7BDCB045967}"/>
              </a:ext>
            </a:extLst>
          </p:cNvPr>
          <p:cNvSpPr txBox="1"/>
          <p:nvPr/>
        </p:nvSpPr>
        <p:spPr>
          <a:xfrm>
            <a:off x="287524" y="313162"/>
            <a:ext cx="871296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22272F"/>
                </a:solidFill>
                <a:latin typeface="PT Serif" panose="020A0603040505020204" pitchFamily="18" charset="-52"/>
              </a:rPr>
              <a:t>ГИА-9 </a:t>
            </a:r>
          </a:p>
          <a:p>
            <a:r>
              <a:rPr lang="ru-RU" b="1" i="0" dirty="0">
                <a:solidFill>
                  <a:srgbClr val="444444"/>
                </a:solidFill>
                <a:effectLst/>
                <a:latin typeface="Arial" panose="020B0604020202020204" pitchFamily="34" charset="0"/>
              </a:rPr>
              <a:t>III. Итоговое собеседование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870AFB4E-CE9B-AD1D-5354-6F67DAD2CC93}"/>
              </a:ext>
            </a:extLst>
          </p:cNvPr>
          <p:cNvSpPr txBox="1"/>
          <p:nvPr/>
        </p:nvSpPr>
        <p:spPr>
          <a:xfrm>
            <a:off x="305526" y="1233360"/>
            <a:ext cx="8676964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400" b="0" i="0" dirty="0">
                <a:solidFill>
                  <a:srgbClr val="444444"/>
                </a:solidFill>
                <a:effectLst/>
                <a:latin typeface="Arial" panose="020B0604020202020204" pitchFamily="34" charset="0"/>
              </a:rPr>
              <a:t>18. Итоговое собеседование проводится для лиц, указанных в </a:t>
            </a:r>
            <a:r>
              <a:rPr lang="ru-RU" sz="2400" b="0" i="0" u="sng" dirty="0">
                <a:effectLst/>
                <a:latin typeface="Arial" panose="020B0604020202020204" pitchFamily="34" charset="0"/>
                <a:hlinkClick r:id="rId2"/>
              </a:rPr>
              <a:t>пункте 6 Порядка</a:t>
            </a:r>
            <a:r>
              <a:rPr lang="ru-RU" sz="2400" b="0" i="0" dirty="0">
                <a:solidFill>
                  <a:srgbClr val="444444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ru-RU" sz="24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во вторую среду февраля </a:t>
            </a:r>
            <a:r>
              <a:rPr lang="ru-RU" sz="2400" b="0" i="0" dirty="0">
                <a:solidFill>
                  <a:srgbClr val="444444"/>
                </a:solidFill>
                <a:effectLst/>
                <a:latin typeface="Arial" panose="020B0604020202020204" pitchFamily="34" charset="0"/>
              </a:rPr>
              <a:t>(далее - основная дата проведения итогового собеседования).</a:t>
            </a:r>
            <a:endParaRPr lang="ru-RU" sz="24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68BA77C2-F64C-A42D-0825-B7271F91351C}"/>
              </a:ext>
            </a:extLst>
          </p:cNvPr>
          <p:cNvSpPr txBox="1"/>
          <p:nvPr/>
        </p:nvSpPr>
        <p:spPr>
          <a:xfrm>
            <a:off x="430932" y="3864849"/>
            <a:ext cx="846094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fontAlgn="base"/>
            <a:r>
              <a:rPr lang="ru-RU" b="0" i="0" dirty="0">
                <a:solidFill>
                  <a:srgbClr val="444444"/>
                </a:solidFill>
                <a:effectLst/>
                <a:latin typeface="Arial" panose="020B0604020202020204" pitchFamily="34" charset="0"/>
              </a:rPr>
              <a:t>19. </a:t>
            </a:r>
            <a:r>
              <a:rPr lang="ru-RU" b="0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Заявления</a:t>
            </a:r>
            <a:r>
              <a:rPr lang="ru-RU" b="0" i="0" dirty="0">
                <a:solidFill>
                  <a:srgbClr val="444444"/>
                </a:solidFill>
                <a:effectLst/>
                <a:latin typeface="Arial" panose="020B0604020202020204" pitchFamily="34" charset="0"/>
              </a:rPr>
              <a:t> об участии в итоговом собеседовании подаются </a:t>
            </a:r>
            <a:r>
              <a:rPr lang="ru-RU" b="0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не позднее чем за две недели до начала</a:t>
            </a:r>
            <a:r>
              <a:rPr lang="ru-RU" b="0" i="0" dirty="0">
                <a:solidFill>
                  <a:srgbClr val="444444"/>
                </a:solidFill>
                <a:effectLst/>
                <a:latin typeface="Arial" panose="020B0604020202020204" pitchFamily="34" charset="0"/>
              </a:rPr>
              <a:t> проведения итогового собеседования:</a:t>
            </a:r>
            <a:br>
              <a:rPr lang="ru-RU" b="0" i="0" dirty="0">
                <a:solidFill>
                  <a:srgbClr val="444444"/>
                </a:solidFill>
                <a:effectLst/>
                <a:latin typeface="Arial" panose="020B0604020202020204" pitchFamily="34" charset="0"/>
              </a:rPr>
            </a:br>
            <a:endParaRPr lang="ru-RU" b="0" i="0" dirty="0">
              <a:solidFill>
                <a:srgbClr val="444444"/>
              </a:solidFill>
              <a:effectLst/>
              <a:latin typeface="Arial" panose="020B0604020202020204" pitchFamily="34" charset="0"/>
            </a:endParaRPr>
          </a:p>
          <a:p>
            <a:pPr algn="just" fontAlgn="base"/>
            <a:r>
              <a:rPr lang="ru-RU" b="0" i="0" dirty="0">
                <a:solidFill>
                  <a:srgbClr val="444444"/>
                </a:solidFill>
                <a:effectLst/>
                <a:latin typeface="Arial" panose="020B0604020202020204" pitchFamily="34" charset="0"/>
              </a:rPr>
              <a:t>1) лицами, указанными в </a:t>
            </a:r>
            <a:r>
              <a:rPr lang="ru-RU" b="0" i="0" u="sng" dirty="0">
                <a:solidFill>
                  <a:srgbClr val="444444"/>
                </a:solidFill>
                <a:effectLst/>
                <a:latin typeface="Arial" panose="020B0604020202020204" pitchFamily="34" charset="0"/>
                <a:hlinkClick r:id="rId2"/>
              </a:rPr>
              <a:t>пункте 6 Порядка</a:t>
            </a:r>
            <a:r>
              <a:rPr lang="ru-RU" b="0" i="0" dirty="0">
                <a:solidFill>
                  <a:srgbClr val="444444"/>
                </a:solidFill>
                <a:effectLst/>
                <a:latin typeface="Arial" panose="020B0604020202020204" pitchFamily="34" charset="0"/>
              </a:rPr>
              <a:t> (за исключением экстернов), - в образовательные организации, в которых указанные лица осваивают образовательные программы основного общего образования;</a:t>
            </a:r>
            <a:br>
              <a:rPr lang="ru-RU" b="0" i="0" dirty="0">
                <a:solidFill>
                  <a:srgbClr val="444444"/>
                </a:solidFill>
                <a:effectLst/>
                <a:latin typeface="Arial" panose="020B0604020202020204" pitchFamily="34" charset="0"/>
              </a:rPr>
            </a:br>
            <a:r>
              <a:rPr lang="ru-RU" b="0" i="0" dirty="0">
                <a:solidFill>
                  <a:srgbClr val="444444"/>
                </a:solidFill>
                <a:effectLst/>
                <a:latin typeface="Arial" panose="020B0604020202020204" pitchFamily="34" charset="0"/>
              </a:rPr>
              <a:t>2) экстернами - в образовательные организации, выбранные экстернами для прохождения ГИА.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8A1ABB2C-C7C8-A7A8-3B30-ADA19128DC73}"/>
              </a:ext>
            </a:extLst>
          </p:cNvPr>
          <p:cNvSpPr txBox="1"/>
          <p:nvPr/>
        </p:nvSpPr>
        <p:spPr>
          <a:xfrm>
            <a:off x="6262559" y="2803020"/>
            <a:ext cx="262931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2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дополнительные даты: во вторую рабочую среду марта и третий понедельник апреля, </a:t>
            </a:r>
            <a:endParaRPr lang="ru-RU" sz="1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189911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68E6CDDF-463A-F5A6-7AC3-274D4C5FDD33}"/>
              </a:ext>
            </a:extLst>
          </p:cNvPr>
          <p:cNvSpPr txBox="1"/>
          <p:nvPr/>
        </p:nvSpPr>
        <p:spPr>
          <a:xfrm>
            <a:off x="235132" y="990899"/>
            <a:ext cx="871296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b="1" i="0" u="sng" dirty="0">
                <a:solidFill>
                  <a:srgbClr val="FF9900"/>
                </a:solidFill>
                <a:effectLst/>
                <a:latin typeface="PT Sans" panose="020B0503020203020204" pitchFamily="34" charset="-52"/>
                <a:hlinkClick r:id="rId2"/>
              </a:rPr>
              <a:t>Федеральный закон от 29.12.2012 N 273-ФЗ "Об образовании в Российской Федерации"</a:t>
            </a:r>
            <a:endParaRPr lang="ru-RU" b="1" i="0" u="sng" dirty="0">
              <a:solidFill>
                <a:srgbClr val="FF9900"/>
              </a:solidFill>
              <a:effectLst/>
              <a:latin typeface="PT Sans" panose="020B0503020203020204" pitchFamily="34" charset="-52"/>
            </a:endParaRPr>
          </a:p>
          <a:p>
            <a:pPr algn="ctr"/>
            <a:r>
              <a:rPr lang="ru-RU" b="1" u="sng" dirty="0">
                <a:solidFill>
                  <a:srgbClr val="FF9900"/>
                </a:solidFill>
                <a:latin typeface="PT Sans" panose="020B0503020203020204" pitchFamily="34" charset="-52"/>
              </a:rPr>
              <a:t>Статья 59.</a:t>
            </a:r>
            <a:r>
              <a:rPr lang="ru-RU" dirty="0">
                <a:solidFill>
                  <a:srgbClr val="FF9900"/>
                </a:solidFill>
                <a:latin typeface="PT Sans" panose="020B0503020203020204" pitchFamily="34" charset="-52"/>
              </a:rPr>
              <a:t>  </a:t>
            </a:r>
            <a:r>
              <a:rPr lang="ru-RU" b="1" dirty="0">
                <a:solidFill>
                  <a:srgbClr val="22272F"/>
                </a:solidFill>
                <a:latin typeface="PT Serif" panose="020A0603040505020204" pitchFamily="18" charset="-52"/>
              </a:rPr>
              <a:t>Итоговая аттестация</a:t>
            </a:r>
            <a:endParaRPr lang="ru-RU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F109E665-5A4A-E6ED-E1F9-0227F753C950}"/>
              </a:ext>
            </a:extLst>
          </p:cNvPr>
          <p:cNvSpPr txBox="1"/>
          <p:nvPr/>
        </p:nvSpPr>
        <p:spPr>
          <a:xfrm>
            <a:off x="4427984" y="-10640"/>
            <a:ext cx="460683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600" dirty="0">
                <a:hlinkClick r:id="rId3"/>
              </a:rPr>
              <a:t>https://www.consultant.ru/document/cons_doc_LAW_140174/95d9ecc180e13e58ff632723375f109b36986b8c/</a:t>
            </a:r>
            <a:r>
              <a:rPr lang="ru-RU" sz="1600" dirty="0"/>
              <a:t>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CE524A86-2DAB-AA95-6D81-67B5EFB52B3E}"/>
              </a:ext>
            </a:extLst>
          </p:cNvPr>
          <p:cNvSpPr txBox="1"/>
          <p:nvPr/>
        </p:nvSpPr>
        <p:spPr>
          <a:xfrm>
            <a:off x="467544" y="2125453"/>
            <a:ext cx="8352928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6. К </a:t>
            </a:r>
            <a:r>
              <a:rPr lang="ru-RU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государственной итоговой аттестации допускается </a:t>
            </a:r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обучающийся, </a:t>
            </a:r>
            <a:r>
              <a:rPr lang="ru-RU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не имеющий академической задолженности</a:t>
            </a:r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и в </a:t>
            </a:r>
            <a:r>
              <a:rPr lang="ru-RU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полном объеме выполнивший учебный план </a:t>
            </a:r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или индивидуальный учебный план, если иное не установлено порядком проведения государственной итоговой аттестации по соответствующим образовательным программам.</a:t>
            </a:r>
            <a:endParaRPr lang="ru-RU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1B295DC2-EF2C-B759-2F67-0D450D219AC5}"/>
              </a:ext>
            </a:extLst>
          </p:cNvPr>
          <p:cNvSpPr txBox="1"/>
          <p:nvPr/>
        </p:nvSpPr>
        <p:spPr>
          <a:xfrm>
            <a:off x="467544" y="4221088"/>
            <a:ext cx="8352928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7. Обучающиеся, </a:t>
            </a:r>
            <a:r>
              <a:rPr lang="ru-RU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не прошедшие </a:t>
            </a:r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государственной итоговой аттестации или </a:t>
            </a:r>
            <a:r>
              <a:rPr lang="ru-RU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получившие </a:t>
            </a:r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на государственной итоговой аттестации </a:t>
            </a:r>
            <a:r>
              <a:rPr lang="ru-RU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неудовлетворительные результаты</a:t>
            </a:r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, </a:t>
            </a:r>
            <a:r>
              <a:rPr lang="ru-RU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вправе пройти государственную итоговую аттестацию</a:t>
            </a:r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</a:t>
            </a:r>
            <a:r>
              <a:rPr lang="ru-RU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</a:rPr>
              <a:t>в сроки, определяемые порядком </a:t>
            </a:r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проведения государственной итоговой аттестации по соответствующим образовательным программам.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2996082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68E6CDDF-463A-F5A6-7AC3-274D4C5FDD33}"/>
              </a:ext>
            </a:extLst>
          </p:cNvPr>
          <p:cNvSpPr txBox="1"/>
          <p:nvPr/>
        </p:nvSpPr>
        <p:spPr>
          <a:xfrm>
            <a:off x="287524" y="313162"/>
            <a:ext cx="871296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22272F"/>
                </a:solidFill>
                <a:latin typeface="PT Serif" panose="020A0603040505020204" pitchFamily="18" charset="-52"/>
              </a:rPr>
              <a:t>Государственная итоговая аттестация</a:t>
            </a:r>
            <a:endParaRPr lang="ru-RU" dirty="0"/>
          </a:p>
        </p:txBody>
      </p:sp>
      <p:sp>
        <p:nvSpPr>
          <p:cNvPr id="2" name="Стрелка: вниз 1">
            <a:extLst>
              <a:ext uri="{FF2B5EF4-FFF2-40B4-BE49-F238E27FC236}">
                <a16:creationId xmlns:a16="http://schemas.microsoft.com/office/drawing/2014/main" xmlns="" id="{0ADA0C7B-D515-0EED-9433-6540FECF1ABD}"/>
              </a:ext>
            </a:extLst>
          </p:cNvPr>
          <p:cNvSpPr/>
          <p:nvPr/>
        </p:nvSpPr>
        <p:spPr>
          <a:xfrm>
            <a:off x="2123728" y="836712"/>
            <a:ext cx="504056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Стрелка: вниз 2">
            <a:extLst>
              <a:ext uri="{FF2B5EF4-FFF2-40B4-BE49-F238E27FC236}">
                <a16:creationId xmlns:a16="http://schemas.microsoft.com/office/drawing/2014/main" xmlns="" id="{C348DC72-AAAD-F472-504F-BAE3DEA428EA}"/>
              </a:ext>
            </a:extLst>
          </p:cNvPr>
          <p:cNvSpPr/>
          <p:nvPr/>
        </p:nvSpPr>
        <p:spPr>
          <a:xfrm>
            <a:off x="6363816" y="836712"/>
            <a:ext cx="504056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xmlns="" id="{B737FF38-6FE4-41D8-95CA-F2AFAF04417F}"/>
              </a:ext>
            </a:extLst>
          </p:cNvPr>
          <p:cNvSpPr/>
          <p:nvPr/>
        </p:nvSpPr>
        <p:spPr>
          <a:xfrm>
            <a:off x="1295636" y="1469157"/>
            <a:ext cx="2160240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2C6F6210-67D6-40A0-C955-8704CC5936AB}"/>
              </a:ext>
            </a:extLst>
          </p:cNvPr>
          <p:cNvSpPr/>
          <p:nvPr/>
        </p:nvSpPr>
        <p:spPr>
          <a:xfrm>
            <a:off x="5535724" y="1469157"/>
            <a:ext cx="2160240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FE21EA4C-2753-9847-0694-02A3B382CB33}"/>
              </a:ext>
            </a:extLst>
          </p:cNvPr>
          <p:cNvSpPr txBox="1"/>
          <p:nvPr/>
        </p:nvSpPr>
        <p:spPr>
          <a:xfrm>
            <a:off x="1403648" y="1429688"/>
            <a:ext cx="19442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+mj-lt"/>
              </a:rPr>
              <a:t>9 класс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CB6E1C80-7C53-D801-E992-AE5D854F8FBD}"/>
              </a:ext>
            </a:extLst>
          </p:cNvPr>
          <p:cNvSpPr txBox="1"/>
          <p:nvPr/>
        </p:nvSpPr>
        <p:spPr>
          <a:xfrm>
            <a:off x="5643736" y="1471697"/>
            <a:ext cx="19442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+mj-lt"/>
              </a:rPr>
              <a:t>11 класс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014AE0EA-0A86-6592-0E2F-2AC82CDE43FD}"/>
              </a:ext>
            </a:extLst>
          </p:cNvPr>
          <p:cNvSpPr txBox="1"/>
          <p:nvPr/>
        </p:nvSpPr>
        <p:spPr>
          <a:xfrm>
            <a:off x="107504" y="4243738"/>
            <a:ext cx="430320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>
                <a:hlinkClick r:id="rId2"/>
              </a:rPr>
              <a:t>https://docs.cntd.ru/document/1301373572</a:t>
            </a:r>
            <a:r>
              <a:rPr lang="ru-RU" sz="1600" dirty="0"/>
              <a:t> 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E26128A9-C703-AA75-3BF6-DD47B7FD2166}"/>
              </a:ext>
            </a:extLst>
          </p:cNvPr>
          <p:cNvSpPr txBox="1"/>
          <p:nvPr/>
        </p:nvSpPr>
        <p:spPr>
          <a:xfrm>
            <a:off x="4498624" y="4243738"/>
            <a:ext cx="478536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>
                <a:hlinkClick r:id="rId3"/>
              </a:rPr>
              <a:t>https://docs.cntd.ru/document/1301373571</a:t>
            </a:r>
            <a:r>
              <a:rPr lang="ru-RU" sz="1600" dirty="0"/>
              <a:t> </a:t>
            </a:r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xmlns="" id="{F87BD09B-DBF3-BB15-15D0-27B1767A99B4}"/>
              </a:ext>
            </a:extLst>
          </p:cNvPr>
          <p:cNvSpPr/>
          <p:nvPr/>
        </p:nvSpPr>
        <p:spPr>
          <a:xfrm>
            <a:off x="3483496" y="4878618"/>
            <a:ext cx="2160240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08C32EAF-1509-AC6E-453F-E81F48F8F4DE}"/>
              </a:ext>
            </a:extLst>
          </p:cNvPr>
          <p:cNvSpPr txBox="1"/>
          <p:nvPr/>
        </p:nvSpPr>
        <p:spPr>
          <a:xfrm>
            <a:off x="3591508" y="4839149"/>
            <a:ext cx="19442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chemeClr val="bg1"/>
                </a:solidFill>
                <a:latin typeface="+mj-lt"/>
              </a:rPr>
              <a:t>ГВЭ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FF34B703-73B6-E425-A3B9-5DFAD0F3FD6F}"/>
              </a:ext>
            </a:extLst>
          </p:cNvPr>
          <p:cNvSpPr txBox="1"/>
          <p:nvPr/>
        </p:nvSpPr>
        <p:spPr>
          <a:xfrm>
            <a:off x="431540" y="5483941"/>
            <a:ext cx="828092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600" b="0" i="0" dirty="0">
                <a:solidFill>
                  <a:srgbClr val="000000"/>
                </a:solidFill>
                <a:effectLst/>
                <a:latin typeface="Futura"/>
              </a:rPr>
              <a:t>Государственный выпускной экзамен по образовательным программам среднего общего образования или основного общего образования для определенных категорий лиц.</a:t>
            </a:r>
            <a:endParaRPr lang="ru-RU" sz="1600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F20C8E26-B513-3DC3-75FF-9E3C3BB80DDF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112623" y="2054011"/>
            <a:ext cx="4188202" cy="222823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2" name="Рисунок 11">
            <a:extLst>
              <a:ext uri="{FF2B5EF4-FFF2-40B4-BE49-F238E27FC236}">
                <a16:creationId xmlns:a16="http://schemas.microsoft.com/office/drawing/2014/main" xmlns="" id="{6DDE209A-6A86-7EF4-C162-E670AFA4A2A7}"/>
              </a:ext>
            </a:extLst>
          </p:cNvPr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652889" y="2054010"/>
            <a:ext cx="4398153" cy="221143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DC47F8E7-2059-8267-B22E-D01E628B429F}"/>
              </a:ext>
            </a:extLst>
          </p:cNvPr>
          <p:cNvSpPr txBox="1"/>
          <p:nvPr/>
        </p:nvSpPr>
        <p:spPr>
          <a:xfrm>
            <a:off x="6263680" y="4611200"/>
            <a:ext cx="28803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>
                <a:solidFill>
                  <a:srgbClr val="FF0000"/>
                </a:solidFill>
              </a:rPr>
              <a:t>(с изменениями на 12 апреля 2024 года)</a:t>
            </a:r>
            <a:endParaRPr lang="ru-RU" sz="1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42534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ED804387-3B2D-85F5-6395-3DCC4005CC61}"/>
              </a:ext>
            </a:extLst>
          </p:cNvPr>
          <p:cNvSpPr txBox="1"/>
          <p:nvPr/>
        </p:nvSpPr>
        <p:spPr>
          <a:xfrm>
            <a:off x="323528" y="620688"/>
            <a:ext cx="8496944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ru-RU" sz="1600" dirty="0">
                <a:latin typeface="Arial" panose="020B0604020202020204" pitchFamily="34" charset="0"/>
              </a:rPr>
              <a:t>Приказ министерства просвещения Российской Федерации, федеральной службы по надзору в сфере образования и науки </a:t>
            </a:r>
            <a:r>
              <a:rPr lang="ru-RU" sz="1600" i="0" dirty="0">
                <a:effectLst/>
                <a:latin typeface="Arial" panose="020B0604020202020204" pitchFamily="34" charset="0"/>
              </a:rPr>
              <a:t>от 4 апреля 2023 года N 233/552</a:t>
            </a:r>
          </a:p>
          <a:p>
            <a:pPr algn="ctr" fontAlgn="base"/>
            <a:r>
              <a:rPr lang="ru-RU" sz="1600" i="0" dirty="0">
                <a:effectLst/>
                <a:latin typeface="Arial" panose="020B0604020202020204" pitchFamily="34" charset="0"/>
              </a:rPr>
              <a:t> </a:t>
            </a:r>
            <a:r>
              <a:rPr lang="ru-RU" sz="1600" b="1" i="0" dirty="0">
                <a:effectLst/>
                <a:latin typeface="Arial" panose="020B0604020202020204" pitchFamily="34" charset="0"/>
              </a:rPr>
              <a:t> «Об утверждении Порядка проведения государственной итоговой аттестации по образовательным программам среднего общего образования»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xmlns="" id="{4B96CAF9-1F1C-E688-282F-D4A64DA40A24}"/>
              </a:ext>
            </a:extLst>
          </p:cNvPr>
          <p:cNvSpPr/>
          <p:nvPr/>
        </p:nvSpPr>
        <p:spPr>
          <a:xfrm>
            <a:off x="3131840" y="8620"/>
            <a:ext cx="302433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ГИА -11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5683DE6E-7E31-45CF-AA39-D3637B73334E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5536" y="1772815"/>
            <a:ext cx="4176464" cy="487993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724B8445-EB77-6428-7DC0-7E7AFB69351D}"/>
              </a:ext>
            </a:extLst>
          </p:cNvPr>
          <p:cNvSpPr txBox="1"/>
          <p:nvPr/>
        </p:nvSpPr>
        <p:spPr>
          <a:xfrm>
            <a:off x="4499992" y="2420888"/>
            <a:ext cx="460093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hlinkClick r:id="rId3"/>
              </a:rPr>
              <a:t>https://docs.cntd.ru/document/1301373571</a:t>
            </a:r>
            <a:r>
              <a:rPr lang="ru-R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13452256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4BC00351-AC8D-6B32-AFEA-C7BDCB045967}"/>
              </a:ext>
            </a:extLst>
          </p:cNvPr>
          <p:cNvSpPr txBox="1"/>
          <p:nvPr/>
        </p:nvSpPr>
        <p:spPr>
          <a:xfrm>
            <a:off x="404428" y="902872"/>
            <a:ext cx="871296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22272F"/>
                </a:solidFill>
                <a:latin typeface="PT Serif" panose="020A0603040505020204" pitchFamily="18" charset="-52"/>
              </a:rPr>
              <a:t>ГИА-11 </a:t>
            </a:r>
          </a:p>
          <a:p>
            <a:r>
              <a:rPr lang="ru-RU" b="1" i="0" dirty="0">
                <a:solidFill>
                  <a:srgbClr val="444444"/>
                </a:solidFill>
                <a:effectLst/>
                <a:latin typeface="Arial" panose="020B0604020202020204" pitchFamily="34" charset="0"/>
              </a:rPr>
              <a:t>II. Формы проведения ГИА и участники ГИА</a:t>
            </a:r>
            <a:endParaRPr lang="ru-RU" dirty="0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xmlns="" id="{F220977D-29B4-B4D9-7241-462B75C215AF}"/>
              </a:ext>
            </a:extLst>
          </p:cNvPr>
          <p:cNvSpPr>
            <a:spLocks noChangeArrowheads="1"/>
          </p:cNvSpPr>
          <p:nvPr/>
        </p:nvSpPr>
        <p:spPr bwMode="auto">
          <a:xfrm rot="10800000" flipV="1">
            <a:off x="284185" y="1940982"/>
            <a:ext cx="8568952" cy="4154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1524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just"/>
            <a:r>
              <a:rPr lang="ru-RU" sz="2400" dirty="0"/>
              <a:t>8. </a:t>
            </a:r>
            <a:r>
              <a:rPr lang="ru-RU" sz="2400" b="0" i="0" dirty="0">
                <a:solidFill>
                  <a:srgbClr val="444444"/>
                </a:solidFill>
                <a:effectLst/>
              </a:rPr>
              <a:t>К ГИА допускаются лица, указанные в </a:t>
            </a:r>
            <a:r>
              <a:rPr lang="ru-RU" sz="2400" b="0" i="0" u="sng" dirty="0">
                <a:effectLst/>
                <a:hlinkClick r:id="rId2"/>
              </a:rPr>
              <a:t>пункте 7 Порядка</a:t>
            </a:r>
            <a:r>
              <a:rPr lang="ru-RU" sz="2400" b="0" i="0" dirty="0">
                <a:solidFill>
                  <a:srgbClr val="444444"/>
                </a:solidFill>
                <a:effectLst/>
              </a:rPr>
              <a:t> (за исключением экстернов), 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ru-RU" sz="2400" b="0" i="0" dirty="0">
                <a:solidFill>
                  <a:srgbClr val="FF0000"/>
                </a:solidFill>
                <a:effectLst/>
              </a:rPr>
              <a:t>не имеющие академической задолженности</a:t>
            </a:r>
            <a:r>
              <a:rPr lang="ru-RU" sz="2400" b="0" i="0" dirty="0">
                <a:solidFill>
                  <a:srgbClr val="444444"/>
                </a:solidFill>
                <a:effectLst/>
              </a:rPr>
              <a:t>, 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ru-RU" sz="2400" b="0" i="0" dirty="0">
                <a:solidFill>
                  <a:srgbClr val="FF0000"/>
                </a:solidFill>
                <a:effectLst/>
              </a:rPr>
              <a:t>в полном объеме выполнившие учебный план </a:t>
            </a:r>
            <a:r>
              <a:rPr lang="ru-RU" sz="2400" b="0" i="0" dirty="0">
                <a:solidFill>
                  <a:srgbClr val="444444"/>
                </a:solidFill>
                <a:effectLst/>
              </a:rPr>
              <a:t>или индивидуальный учебный план (имеющие годовые отметки по всем учебным предметам учебного плана за каждый год обучения по образовательным программам среднего общего образования не ниже удовлетворительных), 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ru-RU" sz="2400" b="0" i="0" dirty="0">
                <a:solidFill>
                  <a:srgbClr val="444444"/>
                </a:solidFill>
                <a:effectLst/>
              </a:rPr>
              <a:t>а также имеющие результат </a:t>
            </a:r>
            <a:r>
              <a:rPr lang="ru-RU" sz="2400" b="0" i="0" dirty="0">
                <a:solidFill>
                  <a:srgbClr val="FF0000"/>
                </a:solidFill>
                <a:effectLst/>
              </a:rPr>
              <a:t>"зачет" за итоговое сочинение </a:t>
            </a:r>
            <a:r>
              <a:rPr lang="ru-RU" sz="2400" b="0" i="0" dirty="0">
                <a:solidFill>
                  <a:srgbClr val="444444"/>
                </a:solidFill>
                <a:effectLst/>
              </a:rPr>
              <a:t>(изложение)</a:t>
            </a:r>
            <a:endParaRPr kumimoji="0" lang="ru-RU" alt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6" name="AutoShape 2">
            <a:extLst>
              <a:ext uri="{FF2B5EF4-FFF2-40B4-BE49-F238E27FC236}">
                <a16:creationId xmlns:a16="http://schemas.microsoft.com/office/drawing/2014/main" xmlns="" id="{ABE3AAC5-6734-4226-46F2-CC253161528A}"/>
              </a:ext>
            </a:extLst>
          </p:cNvPr>
          <p:cNvSpPr>
            <a:spLocks noChangeAspect="1" noChangeArrowheads="1"/>
          </p:cNvSpPr>
          <p:nvPr/>
        </p:nvSpPr>
        <p:spPr bwMode="auto">
          <a:xfrm rot="10800000">
            <a:off x="20410571" y="2804346"/>
            <a:ext cx="45719" cy="45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4C6A04A5-95C8-301F-58B4-4FBD2D596AEB}"/>
              </a:ext>
            </a:extLst>
          </p:cNvPr>
          <p:cNvSpPr txBox="1"/>
          <p:nvPr/>
        </p:nvSpPr>
        <p:spPr>
          <a:xfrm>
            <a:off x="4950298" y="141761"/>
            <a:ext cx="489654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b="1" dirty="0">
                <a:solidFill>
                  <a:srgbClr val="FF0000"/>
                </a:solidFill>
              </a:rPr>
              <a:t>ДОПУСК К ЭКЗАМЕНАМ</a:t>
            </a:r>
          </a:p>
        </p:txBody>
      </p:sp>
    </p:spTree>
    <p:extLst>
      <p:ext uri="{BB962C8B-B14F-4D97-AF65-F5344CB8AC3E}">
        <p14:creationId xmlns:p14="http://schemas.microsoft.com/office/powerpoint/2010/main" xmlns="" val="21461734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54BAE867-1CAC-C67D-0FA6-0EB336029CB4}"/>
              </a:ext>
            </a:extLst>
          </p:cNvPr>
          <p:cNvSpPr txBox="1"/>
          <p:nvPr/>
        </p:nvSpPr>
        <p:spPr>
          <a:xfrm>
            <a:off x="286874" y="260648"/>
            <a:ext cx="871296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22272F"/>
                </a:solidFill>
                <a:latin typeface="PT Serif" panose="020A0603040505020204" pitchFamily="18" charset="-52"/>
              </a:rPr>
              <a:t>ГИА-11 </a:t>
            </a:r>
          </a:p>
          <a:p>
            <a:r>
              <a:rPr lang="ru-RU" b="1" i="0" dirty="0">
                <a:solidFill>
                  <a:srgbClr val="444444"/>
                </a:solidFill>
                <a:effectLst/>
                <a:latin typeface="Arial" panose="020B0604020202020204" pitchFamily="34" charset="0"/>
              </a:rPr>
              <a:t>II. Формы проведения ГИА и участники ГИА</a:t>
            </a:r>
            <a:endParaRPr lang="ru-RU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5CE44B06-F896-84C0-A838-CE5C3F712B4C}"/>
              </a:ext>
            </a:extLst>
          </p:cNvPr>
          <p:cNvSpPr txBox="1"/>
          <p:nvPr/>
        </p:nvSpPr>
        <p:spPr>
          <a:xfrm>
            <a:off x="286874" y="1052736"/>
            <a:ext cx="8605605" cy="550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b="0" i="0" dirty="0">
                <a:solidFill>
                  <a:srgbClr val="444444"/>
                </a:solidFill>
                <a:effectLst/>
                <a:latin typeface="Arial" panose="020B0604020202020204" pitchFamily="34" charset="0"/>
              </a:rPr>
              <a:t>9. ГИА проводится: </a:t>
            </a:r>
          </a:p>
          <a:p>
            <a:pPr algn="ctr"/>
            <a:endParaRPr lang="ru-RU" dirty="0">
              <a:solidFill>
                <a:srgbClr val="444444"/>
              </a:solidFill>
              <a:latin typeface="Arial" panose="020B0604020202020204" pitchFamily="34" charset="0"/>
            </a:endParaRPr>
          </a:p>
          <a:p>
            <a:r>
              <a:rPr lang="ru-RU" u="sng" dirty="0">
                <a:solidFill>
                  <a:srgbClr val="444444"/>
                </a:solidFill>
                <a:latin typeface="Arial" panose="020B0604020202020204" pitchFamily="34" charset="0"/>
              </a:rPr>
              <a:t>Обязательные:</a:t>
            </a:r>
            <a:r>
              <a:rPr lang="ru-RU" dirty="0">
                <a:solidFill>
                  <a:srgbClr val="444444"/>
                </a:solidFill>
                <a:latin typeface="Arial" panose="020B0604020202020204" pitchFamily="34" charset="0"/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444444"/>
                </a:solidFill>
                <a:effectLst/>
                <a:latin typeface="Arial" panose="020B0604020202020204" pitchFamily="34" charset="0"/>
              </a:rPr>
              <a:t>русский язык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444444"/>
                </a:solidFill>
                <a:effectLst/>
                <a:latin typeface="Arial" panose="020B0604020202020204" pitchFamily="34" charset="0"/>
              </a:rPr>
              <a:t>математика (базового и профильного уровней) </a:t>
            </a:r>
            <a:r>
              <a:rPr lang="ru-RU" sz="1400" b="0" i="1" dirty="0">
                <a:solidFill>
                  <a:srgbClr val="444444"/>
                </a:solidFill>
                <a:effectLst/>
                <a:latin typeface="Arial" panose="020B0604020202020204" pitchFamily="34" charset="0"/>
              </a:rPr>
              <a:t>(п.56.Участники ГИА, получившие неудовлетворительный результат на ЕГЭ по математике, вправе изменить выбранный ими ранее уровень ЕГЭ по математике для повторного участия в ЕГЭ в резервные сроки).</a:t>
            </a:r>
          </a:p>
          <a:p>
            <a:r>
              <a:rPr lang="ru-RU" u="sng" dirty="0">
                <a:solidFill>
                  <a:srgbClr val="444444"/>
                </a:solidFill>
                <a:latin typeface="Arial" panose="020B0604020202020204" pitchFamily="34" charset="0"/>
              </a:rPr>
              <a:t>Э</a:t>
            </a:r>
            <a:r>
              <a:rPr lang="ru-RU" b="0" i="0" u="sng" dirty="0">
                <a:solidFill>
                  <a:srgbClr val="444444"/>
                </a:solidFill>
                <a:effectLst/>
                <a:latin typeface="Arial" panose="020B0604020202020204" pitchFamily="34" charset="0"/>
              </a:rPr>
              <a:t>кзамены на добровольной основе (для поступления в вузы):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444444"/>
                </a:solidFill>
                <a:latin typeface="Arial" panose="020B0604020202020204" pitchFamily="34" charset="0"/>
              </a:rPr>
              <a:t>биология,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444444"/>
                </a:solidFill>
                <a:latin typeface="Arial" panose="020B0604020202020204" pitchFamily="34" charset="0"/>
              </a:rPr>
              <a:t>география,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444444"/>
                </a:solidFill>
                <a:latin typeface="Arial" panose="020B0604020202020204" pitchFamily="34" charset="0"/>
              </a:rPr>
              <a:t>иностранные языки (английский, немецкий, французский, испанский и китайский),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444444"/>
                </a:solidFill>
                <a:latin typeface="Arial" panose="020B0604020202020204" pitchFamily="34" charset="0"/>
              </a:rPr>
              <a:t>информатика,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444444"/>
                </a:solidFill>
                <a:latin typeface="Arial" panose="020B0604020202020204" pitchFamily="34" charset="0"/>
              </a:rPr>
              <a:t>история,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444444"/>
                </a:solidFill>
                <a:latin typeface="Arial" panose="020B0604020202020204" pitchFamily="34" charset="0"/>
              </a:rPr>
              <a:t>литература,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444444"/>
                </a:solidFill>
                <a:latin typeface="Arial" panose="020B0604020202020204" pitchFamily="34" charset="0"/>
              </a:rPr>
              <a:t>обществознание,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444444"/>
                </a:solidFill>
                <a:effectLst/>
                <a:latin typeface="Arial" panose="020B0604020202020204" pitchFamily="34" charset="0"/>
              </a:rPr>
              <a:t>физика,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rgbClr val="444444"/>
                </a:solidFill>
                <a:effectLst/>
                <a:latin typeface="Arial" panose="020B0604020202020204" pitchFamily="34" charset="0"/>
              </a:rPr>
              <a:t>химия,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b="0" i="0" dirty="0">
              <a:solidFill>
                <a:srgbClr val="444444"/>
              </a:solidFill>
              <a:effectLst/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i="1" dirty="0">
                <a:solidFill>
                  <a:srgbClr val="444444"/>
                </a:solidFill>
                <a:latin typeface="Arial" panose="020B0604020202020204" pitchFamily="34" charset="0"/>
              </a:rPr>
              <a:t>родной язык и (или) родная литература.</a:t>
            </a:r>
            <a:endParaRPr lang="ru-RU" i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D8AA6BA7-86D8-16B1-71EC-D39D27936A35}"/>
              </a:ext>
            </a:extLst>
          </p:cNvPr>
          <p:cNvSpPr txBox="1"/>
          <p:nvPr/>
        </p:nvSpPr>
        <p:spPr>
          <a:xfrm>
            <a:off x="4950298" y="141761"/>
            <a:ext cx="489654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b="1" dirty="0">
                <a:solidFill>
                  <a:srgbClr val="FF0000"/>
                </a:solidFill>
              </a:rPr>
              <a:t>ПЕРЕЧЕНЬ ЭКЗАМЕНОВ</a:t>
            </a:r>
          </a:p>
        </p:txBody>
      </p:sp>
    </p:spTree>
    <p:extLst>
      <p:ext uri="{BB962C8B-B14F-4D97-AF65-F5344CB8AC3E}">
        <p14:creationId xmlns:p14="http://schemas.microsoft.com/office/powerpoint/2010/main" xmlns="" val="37436196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4BC00351-AC8D-6B32-AFEA-C7BDCB045967}"/>
              </a:ext>
            </a:extLst>
          </p:cNvPr>
          <p:cNvSpPr txBox="1"/>
          <p:nvPr/>
        </p:nvSpPr>
        <p:spPr>
          <a:xfrm>
            <a:off x="291970" y="322622"/>
            <a:ext cx="871296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22272F"/>
                </a:solidFill>
                <a:latin typeface="PT Serif" panose="020A0603040505020204" pitchFamily="18" charset="-52"/>
              </a:rPr>
              <a:t>ГИА-11 </a:t>
            </a:r>
          </a:p>
          <a:p>
            <a:r>
              <a:rPr lang="ru-RU" b="1" i="0" dirty="0">
                <a:solidFill>
                  <a:srgbClr val="444444"/>
                </a:solidFill>
                <a:effectLst/>
                <a:latin typeface="Arial" panose="020B0604020202020204" pitchFamily="34" charset="0"/>
              </a:rPr>
              <a:t>II. Формы проведения ГИА и участники ГИА</a:t>
            </a:r>
            <a:endParaRPr lang="ru-RU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383C1B22-EB82-CF78-566C-5ED9B08513F3}"/>
              </a:ext>
            </a:extLst>
          </p:cNvPr>
          <p:cNvSpPr txBox="1"/>
          <p:nvPr/>
        </p:nvSpPr>
        <p:spPr>
          <a:xfrm>
            <a:off x="287524" y="1124744"/>
            <a:ext cx="8532948" cy="20928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b="0" i="0" dirty="0">
                <a:solidFill>
                  <a:srgbClr val="444444"/>
                </a:solidFill>
                <a:effectLst/>
                <a:latin typeface="Arial" panose="020B0604020202020204" pitchFamily="34" charset="0"/>
              </a:rPr>
              <a:t>12. </a:t>
            </a:r>
            <a:r>
              <a:rPr lang="ru-RU" b="0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Заявления</a:t>
            </a:r>
            <a:r>
              <a:rPr lang="ru-RU" b="0" i="0" dirty="0">
                <a:solidFill>
                  <a:srgbClr val="444444"/>
                </a:solidFill>
                <a:effectLst/>
                <a:latin typeface="Arial" panose="020B0604020202020204" pitchFamily="34" charset="0"/>
              </a:rPr>
              <a:t> с указанием выбранных учебных предметов, уровня ЕГЭ по математике (базовый или профильный), форм (формы) ГИА (для лиц, указанных в </a:t>
            </a:r>
            <a:r>
              <a:rPr lang="ru-RU" b="0" i="0" u="sng" dirty="0">
                <a:effectLst/>
                <a:latin typeface="Arial" panose="020B0604020202020204" pitchFamily="34" charset="0"/>
                <a:hlinkClick r:id="rId2"/>
              </a:rPr>
              <a:t>подпункте 2 пункта 7 Порядка</a:t>
            </a:r>
            <a:r>
              <a:rPr lang="ru-RU" b="0" i="0" dirty="0">
                <a:solidFill>
                  <a:srgbClr val="444444"/>
                </a:solidFill>
                <a:effectLst/>
                <a:latin typeface="Arial" panose="020B0604020202020204" pitchFamily="34" charset="0"/>
              </a:rPr>
              <a:t>), языка, на котором планируется сдавать экзамены (в случае, установленном </a:t>
            </a:r>
            <a:r>
              <a:rPr lang="ru-RU" b="0" i="0" u="sng" dirty="0">
                <a:effectLst/>
                <a:latin typeface="Arial" panose="020B0604020202020204" pitchFamily="34" charset="0"/>
                <a:hlinkClick r:id="rId2"/>
              </a:rPr>
              <a:t>пунктом 10 Порядка</a:t>
            </a:r>
            <a:r>
              <a:rPr lang="ru-RU" b="0" i="0" dirty="0">
                <a:solidFill>
                  <a:srgbClr val="444444"/>
                </a:solidFill>
                <a:effectLst/>
                <a:latin typeface="Arial" panose="020B0604020202020204" pitchFamily="34" charset="0"/>
              </a:rPr>
              <a:t>), а также сроков участия в экзаменах (далее - заявления об участии в экзаменах) подаются </a:t>
            </a:r>
            <a:r>
              <a:rPr lang="ru-RU" sz="40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до 1 февраля </a:t>
            </a:r>
            <a:r>
              <a:rPr lang="ru-RU" b="0" i="0" dirty="0">
                <a:solidFill>
                  <a:srgbClr val="444444"/>
                </a:solidFill>
                <a:effectLst/>
                <a:latin typeface="Arial" panose="020B0604020202020204" pitchFamily="34" charset="0"/>
              </a:rPr>
              <a:t>включительно: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21B5B3DD-4C7A-2DEF-6994-F891925FD1CE}"/>
              </a:ext>
            </a:extLst>
          </p:cNvPr>
          <p:cNvSpPr txBox="1"/>
          <p:nvPr/>
        </p:nvSpPr>
        <p:spPr>
          <a:xfrm>
            <a:off x="458126" y="4077072"/>
            <a:ext cx="822774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fontAlgn="base"/>
            <a:r>
              <a:rPr lang="ru-RU" b="0" i="0" u="sng" dirty="0">
                <a:solidFill>
                  <a:srgbClr val="444444"/>
                </a:solidFill>
                <a:effectLst/>
                <a:latin typeface="Arial" panose="020B0604020202020204" pitchFamily="34" charset="0"/>
              </a:rPr>
              <a:t>обучающимися</a:t>
            </a:r>
            <a:r>
              <a:rPr lang="ru-RU" b="0" i="0" dirty="0">
                <a:solidFill>
                  <a:srgbClr val="444444"/>
                </a:solidFill>
                <a:effectLst/>
                <a:latin typeface="Arial" panose="020B0604020202020204" pitchFamily="34" charset="0"/>
              </a:rPr>
              <a:t> </a:t>
            </a:r>
          </a:p>
          <a:p>
            <a:pPr algn="just" fontAlgn="base"/>
            <a:r>
              <a:rPr lang="ru-RU" b="0" i="0" dirty="0">
                <a:solidFill>
                  <a:srgbClr val="444444"/>
                </a:solidFill>
                <a:effectLst/>
                <a:latin typeface="Arial" panose="020B0604020202020204" pitchFamily="34" charset="0"/>
              </a:rPr>
              <a:t>- в образовательные организации, в которых обучающиеся осваивают образовательные программы среднего общего образования;</a:t>
            </a:r>
            <a:br>
              <a:rPr lang="ru-RU" b="0" i="0" dirty="0">
                <a:solidFill>
                  <a:srgbClr val="444444"/>
                </a:solidFill>
                <a:effectLst/>
                <a:latin typeface="Arial" panose="020B0604020202020204" pitchFamily="34" charset="0"/>
              </a:rPr>
            </a:br>
            <a:endParaRPr lang="ru-RU" b="0" i="0" dirty="0">
              <a:solidFill>
                <a:srgbClr val="444444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FF4B2538-DA9A-1493-DD6D-6350382CB567}"/>
              </a:ext>
            </a:extLst>
          </p:cNvPr>
          <p:cNvSpPr txBox="1"/>
          <p:nvPr/>
        </p:nvSpPr>
        <p:spPr>
          <a:xfrm>
            <a:off x="4950298" y="141761"/>
            <a:ext cx="489654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b="1" dirty="0">
                <a:solidFill>
                  <a:srgbClr val="FF0000"/>
                </a:solidFill>
              </a:rPr>
              <a:t>ПОДАЧА ЗАЯВЛЕНИЙ</a:t>
            </a:r>
          </a:p>
        </p:txBody>
      </p:sp>
    </p:spTree>
    <p:extLst>
      <p:ext uri="{BB962C8B-B14F-4D97-AF65-F5344CB8AC3E}">
        <p14:creationId xmlns:p14="http://schemas.microsoft.com/office/powerpoint/2010/main" xmlns="" val="6731653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4BC00351-AC8D-6B32-AFEA-C7BDCB045967}"/>
              </a:ext>
            </a:extLst>
          </p:cNvPr>
          <p:cNvSpPr txBox="1"/>
          <p:nvPr/>
        </p:nvSpPr>
        <p:spPr>
          <a:xfrm>
            <a:off x="287524" y="361158"/>
            <a:ext cx="871296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22272F"/>
                </a:solidFill>
                <a:latin typeface="PT Serif" panose="020A0603040505020204" pitchFamily="18" charset="-52"/>
              </a:rPr>
              <a:t>ГИА-11 </a:t>
            </a:r>
          </a:p>
          <a:p>
            <a:r>
              <a:rPr lang="en-US" b="1" i="0" dirty="0">
                <a:solidFill>
                  <a:srgbClr val="444444"/>
                </a:solidFill>
                <a:effectLst/>
                <a:latin typeface="Arial" panose="020B0604020202020204" pitchFamily="34" charset="0"/>
              </a:rPr>
              <a:t>IV. </a:t>
            </a:r>
            <a:r>
              <a:rPr lang="ru-RU" b="1" i="0" dirty="0">
                <a:solidFill>
                  <a:srgbClr val="444444"/>
                </a:solidFill>
                <a:effectLst/>
                <a:latin typeface="Arial" panose="020B0604020202020204" pitchFamily="34" charset="0"/>
              </a:rPr>
              <a:t>Организация проведения ГИА</a:t>
            </a:r>
          </a:p>
        </p:txBody>
      </p:sp>
      <p:sp>
        <p:nvSpPr>
          <p:cNvPr id="7" name="AutoShape 5">
            <a:extLst>
              <a:ext uri="{FF2B5EF4-FFF2-40B4-BE49-F238E27FC236}">
                <a16:creationId xmlns:a16="http://schemas.microsoft.com/office/drawing/2014/main" xmlns="" id="{F5DDF169-131D-1AA0-8F7D-38A453EB7836}"/>
              </a:ext>
            </a:extLst>
          </p:cNvPr>
          <p:cNvSpPr>
            <a:spLocks noChangeAspect="1" noChangeArrowheads="1"/>
          </p:cNvSpPr>
          <p:nvPr/>
        </p:nvSpPr>
        <p:spPr bwMode="auto">
          <a:xfrm rot="10800000">
            <a:off x="10083140" y="247173"/>
            <a:ext cx="51634" cy="45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B8FB9F25-9B92-A62C-7F17-3E226D2B2622}"/>
              </a:ext>
            </a:extLst>
          </p:cNvPr>
          <p:cNvSpPr txBox="1"/>
          <p:nvPr/>
        </p:nvSpPr>
        <p:spPr>
          <a:xfrm>
            <a:off x="251564" y="1042220"/>
            <a:ext cx="4061192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000" b="0" i="1" dirty="0">
                <a:solidFill>
                  <a:srgbClr val="444444"/>
                </a:solidFill>
                <a:effectLst/>
                <a:latin typeface="Arial" panose="020B0604020202020204" pitchFamily="34" charset="0"/>
              </a:rPr>
              <a:t>Экзамены проводятся в досрочный, основной и дополнительный периоды. В каждом из периодов проведения экзаменов предусматриваются резервные сроки.</a:t>
            </a:r>
            <a:endParaRPr lang="ru-RU" sz="1000" i="1" dirty="0">
              <a:solidFill>
                <a:srgbClr val="FF0000"/>
              </a:solidFill>
              <a:highlight>
                <a:srgbClr val="FFFF00"/>
              </a:highlight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E3664B91-456C-4535-D8F1-C40A26AB8CB4}"/>
              </a:ext>
            </a:extLst>
          </p:cNvPr>
          <p:cNvSpPr txBox="1"/>
          <p:nvPr/>
        </p:nvSpPr>
        <p:spPr>
          <a:xfrm>
            <a:off x="5004048" y="326427"/>
            <a:ext cx="489654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200" b="1" dirty="0">
                <a:solidFill>
                  <a:srgbClr val="FF0000"/>
                </a:solidFill>
              </a:rPr>
              <a:t>ДАТЫ ЭКЗАМЕНОВ</a:t>
            </a:r>
            <a:endParaRPr lang="en-US" sz="2200" b="1" dirty="0">
              <a:solidFill>
                <a:srgbClr val="FF0000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058F8F11-7A93-5558-0979-326047369F81}"/>
              </a:ext>
            </a:extLst>
          </p:cNvPr>
          <p:cNvSpPr txBox="1"/>
          <p:nvPr/>
        </p:nvSpPr>
        <p:spPr>
          <a:xfrm>
            <a:off x="5436096" y="2111144"/>
            <a:ext cx="3483040" cy="21612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ctr">
              <a:lnSpc>
                <a:spcPct val="150000"/>
              </a:lnSpc>
              <a:spcAft>
                <a:spcPts val="1000"/>
              </a:spcAft>
            </a:pPr>
            <a:r>
              <a:rPr lang="ru-RU" sz="18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ЕГЭ по всем учебным предметам начинается в </a:t>
            </a:r>
            <a:r>
              <a:rPr lang="ru-RU" sz="32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10.00</a:t>
            </a:r>
            <a:r>
              <a:rPr lang="ru-RU" sz="18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indent="450215" algn="ctr">
              <a:lnSpc>
                <a:spcPct val="150000"/>
              </a:lnSpc>
              <a:spcAft>
                <a:spcPts val="1000"/>
              </a:spcAft>
            </a:pPr>
            <a:r>
              <a:rPr lang="ru-RU" sz="18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местному времени.</a:t>
            </a:r>
            <a:endParaRPr lang="ru-RU" sz="1400" b="1" dirty="0">
              <a:solidFill>
                <a:srgbClr val="00206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xmlns="" id="{5391F852-72A9-4FFE-8745-3AD46B3F0DFB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3900" y="1630949"/>
            <a:ext cx="4540148" cy="499416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2307E31C-0D67-4872-BD66-67F09EF22C75}"/>
              </a:ext>
            </a:extLst>
          </p:cNvPr>
          <p:cNvSpPr/>
          <p:nvPr/>
        </p:nvSpPr>
        <p:spPr>
          <a:xfrm>
            <a:off x="4831246" y="782931"/>
            <a:ext cx="45720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200" dirty="0">
                <a:hlinkClick r:id="rId3"/>
              </a:rPr>
              <a:t>http://publication.pravo.gov.ru/document/0001202412110007</a:t>
            </a:r>
            <a:r>
              <a:rPr lang="ru-RU" sz="1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155829355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39364</TotalTime>
  <Words>1414</Words>
  <Application>Microsoft Office PowerPoint</Application>
  <PresentationFormat>Экран (4:3)</PresentationFormat>
  <Paragraphs>199</Paragraphs>
  <Slides>28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29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Система образования г. Набережные Челны</dc:title>
  <dc:creator>Vladimir</dc:creator>
  <cp:lastModifiedBy>220415</cp:lastModifiedBy>
  <cp:revision>1276</cp:revision>
  <cp:lastPrinted>2020-09-26T10:10:14Z</cp:lastPrinted>
  <dcterms:created xsi:type="dcterms:W3CDTF">2013-02-06T07:02:31Z</dcterms:created>
  <dcterms:modified xsi:type="dcterms:W3CDTF">2025-01-14T03:42:00Z</dcterms:modified>
</cp:coreProperties>
</file>